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Muli" panose="020B0604020202020204" charset="0"/>
      <p:regular r:id="rId13"/>
    </p:embeddedFont>
    <p:embeddedFont>
      <p:font typeface="Muli Bold" panose="020B0604020202020204" charset="0"/>
      <p:regular r:id="rId14"/>
    </p:embeddedFont>
    <p:embeddedFont>
      <p:font typeface="Poppins" panose="00000500000000000000" pitchFamily="2" charset="0"/>
      <p:regular r:id="rId15"/>
    </p:embeddedFont>
    <p:embeddedFont>
      <p:font typeface="Poppins Bold" panose="00000800000000000000" charset="0"/>
      <p:regular r:id="rId16"/>
    </p:embeddedFont>
    <p:embeddedFont>
      <p:font typeface="Poppins Medium" panose="00000600000000000000"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892" y="1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hyperlink" Target="https://vi.wikipedia.org/wiki/Microsoft" TargetMode="External"/><Relationship Id="rId4" Type="http://schemas.openxmlformats.org/officeDocument/2006/relationships/image" Target="../media/image10.sv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28883" y="-2144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1813756" y="0"/>
            <a:ext cx="6474244" cy="10321258"/>
          </a:xfrm>
          <a:custGeom>
            <a:avLst/>
            <a:gdLst/>
            <a:ahLst/>
            <a:cxnLst/>
            <a:rect l="l" t="t" r="r" b="b"/>
            <a:pathLst>
              <a:path w="6474244" h="10321258">
                <a:moveTo>
                  <a:pt x="0" y="0"/>
                </a:moveTo>
                <a:lnTo>
                  <a:pt x="6474244" y="0"/>
                </a:lnTo>
                <a:lnTo>
                  <a:pt x="6474244" y="10321258"/>
                </a:lnTo>
                <a:lnTo>
                  <a:pt x="0" y="103212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0" y="0"/>
            <a:ext cx="945283" cy="7097955"/>
            <a:chOff x="0" y="0"/>
            <a:chExt cx="248964" cy="1869420"/>
          </a:xfrm>
        </p:grpSpPr>
        <p:sp>
          <p:nvSpPr>
            <p:cNvPr id="5" name="Freeform 5"/>
            <p:cNvSpPr/>
            <p:nvPr/>
          </p:nvSpPr>
          <p:spPr>
            <a:xfrm>
              <a:off x="0" y="0"/>
              <a:ext cx="248964" cy="1869420"/>
            </a:xfrm>
            <a:custGeom>
              <a:avLst/>
              <a:gdLst/>
              <a:ahLst/>
              <a:cxnLst/>
              <a:rect l="l" t="t" r="r" b="b"/>
              <a:pathLst>
                <a:path w="248964" h="1869420">
                  <a:moveTo>
                    <a:pt x="0" y="0"/>
                  </a:moveTo>
                  <a:lnTo>
                    <a:pt x="248964" y="0"/>
                  </a:lnTo>
                  <a:lnTo>
                    <a:pt x="248964" y="1869420"/>
                  </a:lnTo>
                  <a:lnTo>
                    <a:pt x="0" y="1869420"/>
                  </a:lnTo>
                  <a:close/>
                </a:path>
              </a:pathLst>
            </a:custGeom>
            <a:solidFill>
              <a:srgbClr val="1B9461"/>
            </a:solidFill>
          </p:spPr>
        </p:sp>
        <p:sp>
          <p:nvSpPr>
            <p:cNvPr id="6" name="TextBox 6"/>
            <p:cNvSpPr txBox="1"/>
            <p:nvPr/>
          </p:nvSpPr>
          <p:spPr>
            <a:xfrm>
              <a:off x="0" y="-57150"/>
              <a:ext cx="248964" cy="192657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097955"/>
            <a:ext cx="945283" cy="3189045"/>
            <a:chOff x="0" y="0"/>
            <a:chExt cx="248964" cy="839913"/>
          </a:xfrm>
        </p:grpSpPr>
        <p:sp>
          <p:nvSpPr>
            <p:cNvPr id="8" name="Freeform 8"/>
            <p:cNvSpPr/>
            <p:nvPr/>
          </p:nvSpPr>
          <p:spPr>
            <a:xfrm>
              <a:off x="0" y="0"/>
              <a:ext cx="248964" cy="839913"/>
            </a:xfrm>
            <a:custGeom>
              <a:avLst/>
              <a:gdLst/>
              <a:ahLst/>
              <a:cxnLst/>
              <a:rect l="l" t="t" r="r" b="b"/>
              <a:pathLst>
                <a:path w="248964" h="839913">
                  <a:moveTo>
                    <a:pt x="0" y="0"/>
                  </a:moveTo>
                  <a:lnTo>
                    <a:pt x="248964" y="0"/>
                  </a:lnTo>
                  <a:lnTo>
                    <a:pt x="248964" y="839913"/>
                  </a:lnTo>
                  <a:lnTo>
                    <a:pt x="0" y="839913"/>
                  </a:lnTo>
                  <a:close/>
                </a:path>
              </a:pathLst>
            </a:custGeom>
            <a:solidFill>
              <a:srgbClr val="222222"/>
            </a:solidFill>
          </p:spPr>
        </p:sp>
        <p:sp>
          <p:nvSpPr>
            <p:cNvPr id="9" name="TextBox 9"/>
            <p:cNvSpPr txBox="1"/>
            <p:nvPr/>
          </p:nvSpPr>
          <p:spPr>
            <a:xfrm>
              <a:off x="0" y="-57150"/>
              <a:ext cx="248964" cy="897063"/>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5943837" y="1906741"/>
            <a:ext cx="1633407" cy="1645244"/>
          </a:xfrm>
          <a:custGeom>
            <a:avLst/>
            <a:gdLst/>
            <a:ahLst/>
            <a:cxnLst/>
            <a:rect l="l" t="t" r="r" b="b"/>
            <a:pathLst>
              <a:path w="1633407" h="1645244">
                <a:moveTo>
                  <a:pt x="0" y="0"/>
                </a:moveTo>
                <a:lnTo>
                  <a:pt x="1633408" y="0"/>
                </a:lnTo>
                <a:lnTo>
                  <a:pt x="1633408" y="1645244"/>
                </a:lnTo>
                <a:lnTo>
                  <a:pt x="0" y="1645244"/>
                </a:lnTo>
                <a:lnTo>
                  <a:pt x="0" y="0"/>
                </a:lnTo>
                <a:close/>
              </a:path>
            </a:pathLst>
          </a:custGeom>
          <a:blipFill>
            <a:blip r:embed="rId5"/>
            <a:stretch>
              <a:fillRect/>
            </a:stretch>
          </a:blipFill>
        </p:spPr>
      </p:sp>
      <p:sp>
        <p:nvSpPr>
          <p:cNvPr id="11" name="TextBox 11"/>
          <p:cNvSpPr txBox="1"/>
          <p:nvPr/>
        </p:nvSpPr>
        <p:spPr>
          <a:xfrm>
            <a:off x="2509326" y="220899"/>
            <a:ext cx="8502430" cy="1295317"/>
          </a:xfrm>
          <a:prstGeom prst="rect">
            <a:avLst/>
          </a:prstGeom>
        </p:spPr>
        <p:txBody>
          <a:bodyPr lIns="0" tIns="0" rIns="0" bIns="0" rtlCol="0" anchor="t">
            <a:spAutoFit/>
          </a:bodyPr>
          <a:lstStyle/>
          <a:p>
            <a:pPr algn="ctr">
              <a:lnSpc>
                <a:spcPts val="5163"/>
              </a:lnSpc>
            </a:pPr>
            <a:r>
              <a:rPr lang="en-US" sz="4303" b="1">
                <a:solidFill>
                  <a:srgbClr val="000000"/>
                </a:solidFill>
                <a:latin typeface="Muli Bold"/>
                <a:ea typeface="Muli Bold"/>
                <a:cs typeface="Muli Bold"/>
                <a:sym typeface="Muli Bold"/>
              </a:rPr>
              <a:t>ĐẠI HỌC CÔNG NGHIỆP HÀ NỘI</a:t>
            </a:r>
          </a:p>
          <a:p>
            <a:pPr algn="ctr">
              <a:lnSpc>
                <a:spcPts val="5163"/>
              </a:lnSpc>
              <a:spcBef>
                <a:spcPct val="0"/>
              </a:spcBef>
            </a:pPr>
            <a:r>
              <a:rPr lang="en-US" sz="4303" b="1">
                <a:solidFill>
                  <a:srgbClr val="000000"/>
                </a:solidFill>
                <a:latin typeface="Muli Bold"/>
                <a:ea typeface="Muli Bold"/>
                <a:cs typeface="Muli Bold"/>
                <a:sym typeface="Muli Bold"/>
              </a:rPr>
              <a:t>KHOA CÔNG NGHỆ THÔNG TIN</a:t>
            </a:r>
          </a:p>
        </p:txBody>
      </p:sp>
      <p:sp>
        <p:nvSpPr>
          <p:cNvPr id="12" name="TextBox 12"/>
          <p:cNvSpPr txBox="1"/>
          <p:nvPr/>
        </p:nvSpPr>
        <p:spPr>
          <a:xfrm>
            <a:off x="1028700" y="4936160"/>
            <a:ext cx="11463682" cy="1209675"/>
          </a:xfrm>
          <a:prstGeom prst="rect">
            <a:avLst/>
          </a:prstGeom>
        </p:spPr>
        <p:txBody>
          <a:bodyPr lIns="0" tIns="0" rIns="0" bIns="0" rtlCol="0" anchor="t">
            <a:spAutoFit/>
          </a:bodyPr>
          <a:lstStyle/>
          <a:p>
            <a:pPr algn="ctr">
              <a:lnSpc>
                <a:spcPts val="4769"/>
              </a:lnSpc>
              <a:spcBef>
                <a:spcPct val="0"/>
              </a:spcBef>
            </a:pPr>
            <a:r>
              <a:rPr lang="en-US" sz="3974" b="1">
                <a:solidFill>
                  <a:srgbClr val="004651"/>
                </a:solidFill>
                <a:latin typeface="Muli Bold"/>
                <a:ea typeface="Muli Bold"/>
                <a:cs typeface="Muli Bold"/>
                <a:sym typeface="Muli Bold"/>
              </a:rPr>
              <a:t>Xây dựng website quản lý gia phả cho dòng họ Ngô</a:t>
            </a:r>
          </a:p>
        </p:txBody>
      </p:sp>
      <p:sp>
        <p:nvSpPr>
          <p:cNvPr id="13" name="TextBox 13"/>
          <p:cNvSpPr txBox="1"/>
          <p:nvPr/>
        </p:nvSpPr>
        <p:spPr>
          <a:xfrm>
            <a:off x="3703948" y="3942510"/>
            <a:ext cx="6887852" cy="609641"/>
          </a:xfrm>
          <a:prstGeom prst="rect">
            <a:avLst/>
          </a:prstGeom>
        </p:spPr>
        <p:txBody>
          <a:bodyPr wrap="square" lIns="0" tIns="0" rIns="0" bIns="0" rtlCol="0" anchor="t">
            <a:spAutoFit/>
          </a:bodyPr>
          <a:lstStyle/>
          <a:p>
            <a:pPr algn="ctr">
              <a:lnSpc>
                <a:spcPts val="4803"/>
              </a:lnSpc>
              <a:spcBef>
                <a:spcPct val="0"/>
              </a:spcBef>
            </a:pPr>
            <a:r>
              <a:rPr lang="en-US" sz="4003" b="1" dirty="0" err="1">
                <a:solidFill>
                  <a:srgbClr val="000000"/>
                </a:solidFill>
                <a:latin typeface="Muli Bold"/>
                <a:ea typeface="Muli Bold"/>
                <a:cs typeface="Muli Bold"/>
                <a:sym typeface="Muli Bold"/>
              </a:rPr>
              <a:t>Báo</a:t>
            </a:r>
            <a:r>
              <a:rPr lang="en-US" sz="4003" b="1" dirty="0">
                <a:solidFill>
                  <a:srgbClr val="000000"/>
                </a:solidFill>
                <a:latin typeface="Muli Bold"/>
                <a:ea typeface="Muli Bold"/>
                <a:cs typeface="Muli Bold"/>
                <a:sym typeface="Muli Bold"/>
              </a:rPr>
              <a:t> </a:t>
            </a:r>
            <a:r>
              <a:rPr lang="en-US" sz="4003" b="1" dirty="0" err="1">
                <a:solidFill>
                  <a:srgbClr val="000000"/>
                </a:solidFill>
                <a:latin typeface="Muli Bold"/>
                <a:ea typeface="Muli Bold"/>
                <a:cs typeface="Muli Bold"/>
                <a:sym typeface="Muli Bold"/>
              </a:rPr>
              <a:t>cáo</a:t>
            </a:r>
            <a:r>
              <a:rPr lang="en-US" sz="4003" b="1" dirty="0">
                <a:solidFill>
                  <a:srgbClr val="000000"/>
                </a:solidFill>
                <a:latin typeface="Muli Bold"/>
                <a:ea typeface="Muli Bold"/>
                <a:cs typeface="Muli Bold"/>
                <a:sym typeface="Muli Bold"/>
              </a:rPr>
              <a:t> </a:t>
            </a:r>
            <a:r>
              <a:rPr lang="en-US" sz="4003" b="1" dirty="0" err="1">
                <a:solidFill>
                  <a:srgbClr val="000000"/>
                </a:solidFill>
                <a:latin typeface="Muli Bold"/>
                <a:ea typeface="Muli Bold"/>
                <a:cs typeface="Muli Bold"/>
                <a:sym typeface="Muli Bold"/>
              </a:rPr>
              <a:t>đồ</a:t>
            </a:r>
            <a:r>
              <a:rPr lang="en-US" sz="4003" b="1" dirty="0">
                <a:solidFill>
                  <a:srgbClr val="000000"/>
                </a:solidFill>
                <a:latin typeface="Muli Bold"/>
                <a:ea typeface="Muli Bold"/>
                <a:cs typeface="Muli Bold"/>
                <a:sym typeface="Muli Bold"/>
              </a:rPr>
              <a:t> </a:t>
            </a:r>
            <a:r>
              <a:rPr lang="en-US" sz="4003" b="1" dirty="0" err="1">
                <a:solidFill>
                  <a:srgbClr val="000000"/>
                </a:solidFill>
                <a:latin typeface="Muli Bold"/>
                <a:ea typeface="Muli Bold"/>
                <a:cs typeface="Muli Bold"/>
                <a:sym typeface="Muli Bold"/>
              </a:rPr>
              <a:t>án</a:t>
            </a:r>
            <a:r>
              <a:rPr lang="en-US" sz="4003" b="1" dirty="0">
                <a:solidFill>
                  <a:srgbClr val="000000"/>
                </a:solidFill>
                <a:latin typeface="Muli Bold"/>
                <a:ea typeface="Muli Bold"/>
                <a:cs typeface="Muli Bold"/>
                <a:sym typeface="Muli Bold"/>
              </a:rPr>
              <a:t> </a:t>
            </a:r>
            <a:r>
              <a:rPr lang="en-US" sz="4003" b="1" dirty="0" err="1">
                <a:solidFill>
                  <a:srgbClr val="000000"/>
                </a:solidFill>
                <a:latin typeface="Muli Bold"/>
                <a:ea typeface="Muli Bold"/>
                <a:cs typeface="Muli Bold"/>
                <a:sym typeface="Muli Bold"/>
              </a:rPr>
              <a:t>tốt</a:t>
            </a:r>
            <a:r>
              <a:rPr lang="en-US" sz="4003" b="1" dirty="0">
                <a:solidFill>
                  <a:srgbClr val="000000"/>
                </a:solidFill>
                <a:latin typeface="Muli Bold"/>
                <a:ea typeface="Muli Bold"/>
                <a:cs typeface="Muli Bold"/>
                <a:sym typeface="Muli Bold"/>
              </a:rPr>
              <a:t> </a:t>
            </a:r>
            <a:r>
              <a:rPr lang="en-US" sz="4003" b="1" dirty="0" err="1">
                <a:solidFill>
                  <a:srgbClr val="000000"/>
                </a:solidFill>
                <a:latin typeface="Muli Bold"/>
                <a:ea typeface="Muli Bold"/>
                <a:cs typeface="Muli Bold"/>
                <a:sym typeface="Muli Bold"/>
              </a:rPr>
              <a:t>nghiệp</a:t>
            </a:r>
            <a:endParaRPr lang="en-US" sz="4003" b="1" dirty="0">
              <a:solidFill>
                <a:srgbClr val="000000"/>
              </a:solidFill>
              <a:latin typeface="Muli Bold"/>
              <a:ea typeface="Muli Bold"/>
              <a:cs typeface="Muli Bold"/>
              <a:sym typeface="Muli Bold"/>
            </a:endParaRPr>
          </a:p>
        </p:txBody>
      </p:sp>
      <p:sp>
        <p:nvSpPr>
          <p:cNvPr id="14" name="TextBox 14"/>
          <p:cNvSpPr txBox="1"/>
          <p:nvPr/>
        </p:nvSpPr>
        <p:spPr>
          <a:xfrm>
            <a:off x="1523032" y="6574470"/>
            <a:ext cx="5021498" cy="551433"/>
          </a:xfrm>
          <a:prstGeom prst="rect">
            <a:avLst/>
          </a:prstGeom>
        </p:spPr>
        <p:txBody>
          <a:bodyPr wrap="square" lIns="0" tIns="0" rIns="0" bIns="0" rtlCol="0" anchor="t">
            <a:spAutoFit/>
          </a:bodyPr>
          <a:lstStyle/>
          <a:p>
            <a:pPr algn="ctr">
              <a:lnSpc>
                <a:spcPts val="4320"/>
              </a:lnSpc>
              <a:spcBef>
                <a:spcPct val="0"/>
              </a:spcBef>
            </a:pPr>
            <a:r>
              <a:rPr lang="en-US" sz="3600" dirty="0" err="1">
                <a:solidFill>
                  <a:srgbClr val="000000"/>
                </a:solidFill>
                <a:latin typeface="Muli"/>
                <a:ea typeface="Muli"/>
                <a:cs typeface="Muli"/>
                <a:sym typeface="Muli"/>
              </a:rPr>
              <a:t>Giáo</a:t>
            </a:r>
            <a:r>
              <a:rPr lang="en-US" sz="3600" dirty="0">
                <a:solidFill>
                  <a:srgbClr val="000000"/>
                </a:solidFill>
                <a:latin typeface="Muli"/>
                <a:ea typeface="Muli"/>
                <a:cs typeface="Muli"/>
                <a:sym typeface="Muli"/>
              </a:rPr>
              <a:t> </a:t>
            </a:r>
            <a:r>
              <a:rPr lang="en-US" sz="3600" dirty="0" err="1">
                <a:solidFill>
                  <a:srgbClr val="000000"/>
                </a:solidFill>
                <a:latin typeface="Muli"/>
                <a:ea typeface="Muli"/>
                <a:cs typeface="Muli"/>
                <a:sym typeface="Muli"/>
              </a:rPr>
              <a:t>viên</a:t>
            </a:r>
            <a:r>
              <a:rPr lang="en-US" sz="3600" dirty="0">
                <a:solidFill>
                  <a:srgbClr val="000000"/>
                </a:solidFill>
                <a:latin typeface="Muli"/>
                <a:ea typeface="Muli"/>
                <a:cs typeface="Muli"/>
                <a:sym typeface="Muli"/>
              </a:rPr>
              <a:t> </a:t>
            </a:r>
            <a:r>
              <a:rPr lang="en-US" sz="3600" dirty="0" err="1">
                <a:solidFill>
                  <a:srgbClr val="000000"/>
                </a:solidFill>
                <a:latin typeface="Muli"/>
                <a:ea typeface="Muli"/>
                <a:cs typeface="Muli"/>
                <a:sym typeface="Muli"/>
              </a:rPr>
              <a:t>hướng</a:t>
            </a:r>
            <a:r>
              <a:rPr lang="en-US" sz="3600" dirty="0">
                <a:solidFill>
                  <a:srgbClr val="000000"/>
                </a:solidFill>
                <a:latin typeface="Muli"/>
                <a:ea typeface="Muli"/>
                <a:cs typeface="Muli"/>
                <a:sym typeface="Muli"/>
              </a:rPr>
              <a:t> </a:t>
            </a:r>
            <a:r>
              <a:rPr lang="en-US" sz="3600" dirty="0" err="1">
                <a:solidFill>
                  <a:srgbClr val="000000"/>
                </a:solidFill>
                <a:latin typeface="Muli"/>
                <a:ea typeface="Muli"/>
                <a:cs typeface="Muli"/>
                <a:sym typeface="Muli"/>
              </a:rPr>
              <a:t>dẫn</a:t>
            </a:r>
            <a:r>
              <a:rPr lang="en-US" sz="3600" dirty="0">
                <a:solidFill>
                  <a:srgbClr val="000000"/>
                </a:solidFill>
                <a:latin typeface="Muli"/>
                <a:ea typeface="Muli"/>
                <a:cs typeface="Muli"/>
                <a:sym typeface="Muli"/>
              </a:rPr>
              <a:t>:</a:t>
            </a:r>
          </a:p>
        </p:txBody>
      </p:sp>
      <p:sp>
        <p:nvSpPr>
          <p:cNvPr id="15" name="TextBox 15"/>
          <p:cNvSpPr txBox="1"/>
          <p:nvPr/>
        </p:nvSpPr>
        <p:spPr>
          <a:xfrm>
            <a:off x="1755545" y="7266143"/>
            <a:ext cx="2021371" cy="533400"/>
          </a:xfrm>
          <a:prstGeom prst="rect">
            <a:avLst/>
          </a:prstGeom>
        </p:spPr>
        <p:txBody>
          <a:bodyPr lIns="0" tIns="0" rIns="0" bIns="0" rtlCol="0" anchor="t">
            <a:spAutoFit/>
          </a:bodyPr>
          <a:lstStyle/>
          <a:p>
            <a:pPr algn="ctr">
              <a:lnSpc>
                <a:spcPts val="4320"/>
              </a:lnSpc>
              <a:spcBef>
                <a:spcPct val="0"/>
              </a:spcBef>
            </a:pPr>
            <a:r>
              <a:rPr lang="en-US" sz="3600" dirty="0">
                <a:solidFill>
                  <a:srgbClr val="000000"/>
                </a:solidFill>
                <a:latin typeface="Muli"/>
                <a:ea typeface="Muli"/>
                <a:cs typeface="Muli"/>
                <a:sym typeface="Muli"/>
              </a:rPr>
              <a:t>Sinh </a:t>
            </a:r>
            <a:r>
              <a:rPr lang="en-US" sz="3600" dirty="0" err="1">
                <a:solidFill>
                  <a:srgbClr val="000000"/>
                </a:solidFill>
                <a:latin typeface="Muli"/>
                <a:ea typeface="Muli"/>
                <a:cs typeface="Muli"/>
                <a:sym typeface="Muli"/>
              </a:rPr>
              <a:t>viên</a:t>
            </a:r>
            <a:r>
              <a:rPr lang="en-US" sz="3600" dirty="0">
                <a:solidFill>
                  <a:srgbClr val="000000"/>
                </a:solidFill>
                <a:latin typeface="Muli"/>
                <a:ea typeface="Muli"/>
                <a:cs typeface="Muli"/>
                <a:sym typeface="Muli"/>
              </a:rPr>
              <a:t>:</a:t>
            </a:r>
          </a:p>
        </p:txBody>
      </p:sp>
      <p:sp>
        <p:nvSpPr>
          <p:cNvPr id="16" name="TextBox 16"/>
          <p:cNvSpPr txBox="1"/>
          <p:nvPr/>
        </p:nvSpPr>
        <p:spPr>
          <a:xfrm>
            <a:off x="1499320" y="8745908"/>
            <a:ext cx="1425370" cy="551433"/>
          </a:xfrm>
          <a:prstGeom prst="rect">
            <a:avLst/>
          </a:prstGeom>
        </p:spPr>
        <p:txBody>
          <a:bodyPr wrap="square" lIns="0" tIns="0" rIns="0" bIns="0" rtlCol="0" anchor="t">
            <a:spAutoFit/>
          </a:bodyPr>
          <a:lstStyle/>
          <a:p>
            <a:pPr algn="ctr">
              <a:lnSpc>
                <a:spcPts val="4320"/>
              </a:lnSpc>
              <a:spcBef>
                <a:spcPct val="0"/>
              </a:spcBef>
            </a:pPr>
            <a:r>
              <a:rPr lang="en-US" sz="3600" dirty="0" err="1">
                <a:solidFill>
                  <a:srgbClr val="000000"/>
                </a:solidFill>
                <a:latin typeface="Muli"/>
                <a:ea typeface="Muli"/>
                <a:cs typeface="Muli"/>
                <a:sym typeface="Muli"/>
              </a:rPr>
              <a:t>Lớp</a:t>
            </a:r>
            <a:r>
              <a:rPr lang="en-US" sz="3600" dirty="0">
                <a:solidFill>
                  <a:srgbClr val="000000"/>
                </a:solidFill>
                <a:latin typeface="Muli"/>
                <a:ea typeface="Muli"/>
                <a:cs typeface="Muli"/>
                <a:sym typeface="Muli"/>
              </a:rPr>
              <a:t>:</a:t>
            </a:r>
          </a:p>
        </p:txBody>
      </p:sp>
      <p:sp>
        <p:nvSpPr>
          <p:cNvPr id="17" name="TextBox 17"/>
          <p:cNvSpPr txBox="1"/>
          <p:nvPr/>
        </p:nvSpPr>
        <p:spPr>
          <a:xfrm>
            <a:off x="1470230" y="8022008"/>
            <a:ext cx="3330370" cy="551433"/>
          </a:xfrm>
          <a:prstGeom prst="rect">
            <a:avLst/>
          </a:prstGeom>
        </p:spPr>
        <p:txBody>
          <a:bodyPr wrap="square" lIns="0" tIns="0" rIns="0" bIns="0" rtlCol="0" anchor="t">
            <a:spAutoFit/>
          </a:bodyPr>
          <a:lstStyle/>
          <a:p>
            <a:pPr algn="ctr">
              <a:lnSpc>
                <a:spcPts val="4320"/>
              </a:lnSpc>
              <a:spcBef>
                <a:spcPct val="0"/>
              </a:spcBef>
            </a:pPr>
            <a:r>
              <a:rPr lang="en-US" sz="3600" dirty="0" err="1">
                <a:solidFill>
                  <a:srgbClr val="000000"/>
                </a:solidFill>
                <a:latin typeface="Muli"/>
                <a:ea typeface="Muli"/>
                <a:cs typeface="Muli"/>
                <a:sym typeface="Muli"/>
              </a:rPr>
              <a:t>Mã</a:t>
            </a:r>
            <a:r>
              <a:rPr lang="en-US" sz="3600" dirty="0">
                <a:solidFill>
                  <a:srgbClr val="000000"/>
                </a:solidFill>
                <a:latin typeface="Muli"/>
                <a:ea typeface="Muli"/>
                <a:cs typeface="Muli"/>
                <a:sym typeface="Muli"/>
              </a:rPr>
              <a:t> </a:t>
            </a:r>
            <a:r>
              <a:rPr lang="en-US" sz="3600" dirty="0" err="1">
                <a:solidFill>
                  <a:srgbClr val="000000"/>
                </a:solidFill>
                <a:latin typeface="Muli"/>
                <a:ea typeface="Muli"/>
                <a:cs typeface="Muli"/>
                <a:sym typeface="Muli"/>
              </a:rPr>
              <a:t>sinh</a:t>
            </a:r>
            <a:r>
              <a:rPr lang="en-US" sz="3600" dirty="0">
                <a:solidFill>
                  <a:srgbClr val="000000"/>
                </a:solidFill>
                <a:latin typeface="Muli"/>
                <a:ea typeface="Muli"/>
                <a:cs typeface="Muli"/>
                <a:sym typeface="Muli"/>
              </a:rPr>
              <a:t> </a:t>
            </a:r>
            <a:r>
              <a:rPr lang="en-US" sz="3600" dirty="0" err="1">
                <a:solidFill>
                  <a:srgbClr val="000000"/>
                </a:solidFill>
                <a:latin typeface="Muli"/>
                <a:ea typeface="Muli"/>
                <a:cs typeface="Muli"/>
                <a:sym typeface="Muli"/>
              </a:rPr>
              <a:t>viên</a:t>
            </a:r>
            <a:r>
              <a:rPr lang="en-US" sz="3600" dirty="0">
                <a:solidFill>
                  <a:srgbClr val="000000"/>
                </a:solidFill>
                <a:latin typeface="Muli"/>
                <a:ea typeface="Muli"/>
                <a:cs typeface="Muli"/>
                <a:sym typeface="Muli"/>
              </a:rPr>
              <a:t>:</a:t>
            </a:r>
          </a:p>
        </p:txBody>
      </p:sp>
      <p:sp>
        <p:nvSpPr>
          <p:cNvPr id="18" name="TextBox 18"/>
          <p:cNvSpPr txBox="1"/>
          <p:nvPr/>
        </p:nvSpPr>
        <p:spPr>
          <a:xfrm>
            <a:off x="6633251" y="6574470"/>
            <a:ext cx="5021498" cy="533400"/>
          </a:xfrm>
          <a:prstGeom prst="rect">
            <a:avLst/>
          </a:prstGeom>
        </p:spPr>
        <p:txBody>
          <a:bodyPr lIns="0" tIns="0" rIns="0" bIns="0" rtlCol="0" anchor="t">
            <a:spAutoFit/>
          </a:bodyPr>
          <a:lstStyle/>
          <a:p>
            <a:pPr algn="ctr">
              <a:lnSpc>
                <a:spcPts val="4320"/>
              </a:lnSpc>
              <a:spcBef>
                <a:spcPct val="0"/>
              </a:spcBef>
            </a:pPr>
            <a:r>
              <a:rPr lang="en-US" sz="3600" dirty="0">
                <a:solidFill>
                  <a:srgbClr val="000000"/>
                </a:solidFill>
                <a:latin typeface="Muli"/>
                <a:ea typeface="Muli"/>
                <a:cs typeface="Muli"/>
                <a:sym typeface="Muli"/>
              </a:rPr>
              <a:t>TS. </a:t>
            </a:r>
            <a:r>
              <a:rPr lang="en-US" sz="3600" dirty="0" err="1">
                <a:solidFill>
                  <a:srgbClr val="000000"/>
                </a:solidFill>
                <a:latin typeface="Muli"/>
                <a:ea typeface="Muli"/>
                <a:cs typeface="Muli"/>
                <a:sym typeface="Muli"/>
              </a:rPr>
              <a:t>Nguyễn</a:t>
            </a:r>
            <a:r>
              <a:rPr lang="en-US" sz="3600" dirty="0">
                <a:solidFill>
                  <a:srgbClr val="000000"/>
                </a:solidFill>
                <a:latin typeface="Muli"/>
                <a:ea typeface="Muli"/>
                <a:cs typeface="Muli"/>
                <a:sym typeface="Muli"/>
              </a:rPr>
              <a:t> </a:t>
            </a:r>
            <a:r>
              <a:rPr lang="en-US" sz="3600" dirty="0" err="1">
                <a:solidFill>
                  <a:srgbClr val="000000"/>
                </a:solidFill>
                <a:latin typeface="Muli"/>
                <a:ea typeface="Muli"/>
                <a:cs typeface="Muli"/>
                <a:sym typeface="Muli"/>
              </a:rPr>
              <a:t>Thị</a:t>
            </a:r>
            <a:r>
              <a:rPr lang="en-US" sz="3600" dirty="0">
                <a:solidFill>
                  <a:srgbClr val="000000"/>
                </a:solidFill>
                <a:latin typeface="Muli"/>
                <a:ea typeface="Muli"/>
                <a:cs typeface="Muli"/>
                <a:sym typeface="Muli"/>
              </a:rPr>
              <a:t> </a:t>
            </a:r>
            <a:r>
              <a:rPr lang="en-US" sz="3600" dirty="0" err="1">
                <a:solidFill>
                  <a:srgbClr val="000000"/>
                </a:solidFill>
                <a:latin typeface="Muli"/>
                <a:ea typeface="Muli"/>
                <a:cs typeface="Muli"/>
                <a:sym typeface="Muli"/>
              </a:rPr>
              <a:t>Mỹ</a:t>
            </a:r>
            <a:r>
              <a:rPr lang="en-US" sz="3600" dirty="0">
                <a:solidFill>
                  <a:srgbClr val="000000"/>
                </a:solidFill>
                <a:latin typeface="Muli"/>
                <a:ea typeface="Muli"/>
                <a:cs typeface="Muli"/>
                <a:sym typeface="Muli"/>
              </a:rPr>
              <a:t> Bình</a:t>
            </a:r>
          </a:p>
        </p:txBody>
      </p:sp>
      <p:sp>
        <p:nvSpPr>
          <p:cNvPr id="19" name="TextBox 19"/>
          <p:cNvSpPr txBox="1"/>
          <p:nvPr/>
        </p:nvSpPr>
        <p:spPr>
          <a:xfrm>
            <a:off x="5955158" y="7248110"/>
            <a:ext cx="4548412" cy="551433"/>
          </a:xfrm>
          <a:prstGeom prst="rect">
            <a:avLst/>
          </a:prstGeom>
        </p:spPr>
        <p:txBody>
          <a:bodyPr wrap="square" lIns="0" tIns="0" rIns="0" bIns="0" rtlCol="0" anchor="t">
            <a:spAutoFit/>
          </a:bodyPr>
          <a:lstStyle/>
          <a:p>
            <a:pPr algn="ctr">
              <a:lnSpc>
                <a:spcPts val="4320"/>
              </a:lnSpc>
              <a:spcBef>
                <a:spcPct val="0"/>
              </a:spcBef>
            </a:pPr>
            <a:r>
              <a:rPr lang="en-US" sz="3600" dirty="0">
                <a:solidFill>
                  <a:srgbClr val="000000"/>
                </a:solidFill>
                <a:latin typeface="Muli"/>
                <a:ea typeface="Muli"/>
                <a:cs typeface="Muli"/>
                <a:sym typeface="Muli"/>
              </a:rPr>
              <a:t>Ngô Kim </a:t>
            </a:r>
            <a:r>
              <a:rPr lang="en-US" sz="3600" dirty="0" err="1">
                <a:solidFill>
                  <a:srgbClr val="000000"/>
                </a:solidFill>
                <a:latin typeface="Muli"/>
                <a:ea typeface="Muli"/>
                <a:cs typeface="Muli"/>
                <a:sym typeface="Muli"/>
              </a:rPr>
              <a:t>Đông</a:t>
            </a:r>
            <a:endParaRPr lang="en-US" sz="3600" dirty="0">
              <a:solidFill>
                <a:srgbClr val="000000"/>
              </a:solidFill>
              <a:latin typeface="Muli"/>
              <a:ea typeface="Muli"/>
              <a:cs typeface="Muli"/>
              <a:sym typeface="Muli"/>
            </a:endParaRPr>
          </a:p>
        </p:txBody>
      </p:sp>
      <p:sp>
        <p:nvSpPr>
          <p:cNvPr id="20" name="TextBox 20"/>
          <p:cNvSpPr txBox="1"/>
          <p:nvPr/>
        </p:nvSpPr>
        <p:spPr>
          <a:xfrm>
            <a:off x="6410980" y="8745908"/>
            <a:ext cx="3636768" cy="551433"/>
          </a:xfrm>
          <a:prstGeom prst="rect">
            <a:avLst/>
          </a:prstGeom>
        </p:spPr>
        <p:txBody>
          <a:bodyPr wrap="square" lIns="0" tIns="0" rIns="0" bIns="0" rtlCol="0" anchor="t">
            <a:spAutoFit/>
          </a:bodyPr>
          <a:lstStyle/>
          <a:p>
            <a:pPr algn="ctr">
              <a:lnSpc>
                <a:spcPts val="4320"/>
              </a:lnSpc>
              <a:spcBef>
                <a:spcPct val="0"/>
              </a:spcBef>
            </a:pPr>
            <a:r>
              <a:rPr lang="en-US" sz="3600" dirty="0">
                <a:solidFill>
                  <a:srgbClr val="000000"/>
                </a:solidFill>
                <a:latin typeface="Muli"/>
                <a:ea typeface="Muli"/>
                <a:cs typeface="Muli"/>
                <a:sym typeface="Muli"/>
              </a:rPr>
              <a:t>KTPM03-K15</a:t>
            </a:r>
          </a:p>
        </p:txBody>
      </p:sp>
      <p:sp>
        <p:nvSpPr>
          <p:cNvPr id="21" name="TextBox 21"/>
          <p:cNvSpPr txBox="1"/>
          <p:nvPr/>
        </p:nvSpPr>
        <p:spPr>
          <a:xfrm>
            <a:off x="6544530" y="8005169"/>
            <a:ext cx="3176812" cy="551433"/>
          </a:xfrm>
          <a:prstGeom prst="rect">
            <a:avLst/>
          </a:prstGeom>
        </p:spPr>
        <p:txBody>
          <a:bodyPr wrap="square" lIns="0" tIns="0" rIns="0" bIns="0" rtlCol="0" anchor="t">
            <a:spAutoFit/>
          </a:bodyPr>
          <a:lstStyle/>
          <a:p>
            <a:pPr algn="ctr">
              <a:lnSpc>
                <a:spcPts val="4320"/>
              </a:lnSpc>
              <a:spcBef>
                <a:spcPct val="0"/>
              </a:spcBef>
            </a:pPr>
            <a:r>
              <a:rPr lang="en-US" sz="3600" dirty="0">
                <a:solidFill>
                  <a:srgbClr val="000000"/>
                </a:solidFill>
                <a:latin typeface="Muli"/>
                <a:ea typeface="Muli"/>
                <a:cs typeface="Muli"/>
                <a:sym typeface="Muli"/>
              </a:rPr>
              <a:t>2020604782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0" y="0"/>
            <a:ext cx="9144000" cy="10287000"/>
            <a:chOff x="0" y="0"/>
            <a:chExt cx="2408296" cy="2709333"/>
          </a:xfrm>
        </p:grpSpPr>
        <p:sp>
          <p:nvSpPr>
            <p:cNvPr id="4" name="Freeform 4"/>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FFFFFF"/>
            </a:solidFill>
          </p:spPr>
        </p:sp>
        <p:sp>
          <p:nvSpPr>
            <p:cNvPr id="5" name="TextBox 5"/>
            <p:cNvSpPr txBox="1"/>
            <p:nvPr/>
          </p:nvSpPr>
          <p:spPr>
            <a:xfrm>
              <a:off x="0" y="-57150"/>
              <a:ext cx="2408296" cy="276648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6780649" y="8885345"/>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AutoShape 7"/>
          <p:cNvSpPr/>
          <p:nvPr/>
        </p:nvSpPr>
        <p:spPr>
          <a:xfrm>
            <a:off x="17240250" y="3024088"/>
            <a:ext cx="0" cy="5293724"/>
          </a:xfrm>
          <a:prstGeom prst="line">
            <a:avLst/>
          </a:prstGeom>
          <a:ln w="38100" cap="flat">
            <a:solidFill>
              <a:srgbClr val="FFFFFF"/>
            </a:solidFill>
            <a:prstDash val="solid"/>
            <a:headEnd type="none" w="sm" len="sm"/>
            <a:tailEnd type="none" w="sm" len="sm"/>
          </a:ln>
        </p:spPr>
      </p:sp>
      <p:sp>
        <p:nvSpPr>
          <p:cNvPr id="8" name="AutoShape 8"/>
          <p:cNvSpPr/>
          <p:nvPr/>
        </p:nvSpPr>
        <p:spPr>
          <a:xfrm>
            <a:off x="9144000" y="9277350"/>
            <a:ext cx="7058731" cy="0"/>
          </a:xfrm>
          <a:prstGeom prst="line">
            <a:avLst/>
          </a:prstGeom>
          <a:ln w="38100" cap="flat">
            <a:solidFill>
              <a:srgbClr val="FFFFFF"/>
            </a:solidFill>
            <a:prstDash val="solid"/>
            <a:headEnd type="none" w="sm" len="sm"/>
            <a:tailEnd type="none" w="sm" len="sm"/>
          </a:ln>
        </p:spPr>
      </p:sp>
      <p:sp>
        <p:nvSpPr>
          <p:cNvPr id="9" name="Freeform 9"/>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 name="Group 10"/>
          <p:cNvGrpSpPr/>
          <p:nvPr/>
        </p:nvGrpSpPr>
        <p:grpSpPr>
          <a:xfrm>
            <a:off x="16481007" y="1073135"/>
            <a:ext cx="1514312" cy="1301362"/>
            <a:chOff x="0" y="0"/>
            <a:chExt cx="812800" cy="698500"/>
          </a:xfrm>
        </p:grpSpPr>
        <p:sp>
          <p:nvSpPr>
            <p:cNvPr id="11" name="Freeform 1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id="12" name="TextBox 12"/>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700385" y="330117"/>
            <a:ext cx="1624046" cy="162404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9461"/>
            </a:solidFill>
          </p:spPr>
        </p:sp>
        <p:sp>
          <p:nvSpPr>
            <p:cNvPr id="15" name="TextBox 15"/>
            <p:cNvSpPr txBox="1"/>
            <p:nvPr/>
          </p:nvSpPr>
          <p:spPr>
            <a:xfrm>
              <a:off x="76200" y="-66675"/>
              <a:ext cx="660400" cy="803275"/>
            </a:xfrm>
            <a:prstGeom prst="rect">
              <a:avLst/>
            </a:prstGeom>
          </p:spPr>
          <p:txBody>
            <a:bodyPr lIns="50800" tIns="50800" rIns="50800" bIns="50800" rtlCol="0" anchor="ctr"/>
            <a:lstStyle/>
            <a:p>
              <a:pPr algn="ctr">
                <a:lnSpc>
                  <a:spcPts val="7000"/>
                </a:lnSpc>
              </a:pPr>
              <a:r>
                <a:rPr lang="en-US" sz="5000" spc="325">
                  <a:solidFill>
                    <a:srgbClr val="FFFFFF"/>
                  </a:solidFill>
                  <a:latin typeface="Poppins"/>
                  <a:ea typeface="Poppins"/>
                  <a:cs typeface="Poppins"/>
                  <a:sym typeface="Poppins"/>
                </a:rPr>
                <a:t>4</a:t>
              </a:r>
            </a:p>
          </p:txBody>
        </p:sp>
      </p:grpSp>
      <p:sp>
        <p:nvSpPr>
          <p:cNvPr id="16" name="AutoShape 16"/>
          <p:cNvSpPr/>
          <p:nvPr/>
        </p:nvSpPr>
        <p:spPr>
          <a:xfrm>
            <a:off x="700435" y="2364972"/>
            <a:ext cx="7862540" cy="9525"/>
          </a:xfrm>
          <a:prstGeom prst="line">
            <a:avLst/>
          </a:prstGeom>
          <a:ln w="38100" cap="flat">
            <a:solidFill>
              <a:srgbClr val="1B9461"/>
            </a:solidFill>
            <a:prstDash val="solid"/>
            <a:headEnd type="none" w="sm" len="sm"/>
            <a:tailEnd type="none" w="sm" len="sm"/>
          </a:ln>
        </p:spPr>
      </p:sp>
      <p:sp>
        <p:nvSpPr>
          <p:cNvPr id="17" name="Freeform 17"/>
          <p:cNvSpPr/>
          <p:nvPr/>
        </p:nvSpPr>
        <p:spPr>
          <a:xfrm>
            <a:off x="700435" y="6106094"/>
            <a:ext cx="7862540" cy="3706609"/>
          </a:xfrm>
          <a:custGeom>
            <a:avLst/>
            <a:gdLst/>
            <a:ahLst/>
            <a:cxnLst/>
            <a:rect l="l" t="t" r="r" b="b"/>
            <a:pathLst>
              <a:path w="7862540" h="3706609">
                <a:moveTo>
                  <a:pt x="0" y="0"/>
                </a:moveTo>
                <a:lnTo>
                  <a:pt x="7862540" y="0"/>
                </a:lnTo>
                <a:lnTo>
                  <a:pt x="7862540" y="3706609"/>
                </a:lnTo>
                <a:lnTo>
                  <a:pt x="0" y="3706609"/>
                </a:lnTo>
                <a:lnTo>
                  <a:pt x="0" y="0"/>
                </a:lnTo>
                <a:close/>
              </a:path>
            </a:pathLst>
          </a:custGeom>
          <a:blipFill>
            <a:blip r:embed="rId7"/>
            <a:stretch>
              <a:fillRect t="-20707" b="-20707"/>
            </a:stretch>
          </a:blipFill>
        </p:spPr>
      </p:sp>
      <p:sp>
        <p:nvSpPr>
          <p:cNvPr id="18" name="TextBox 18"/>
          <p:cNvSpPr txBox="1"/>
          <p:nvPr/>
        </p:nvSpPr>
        <p:spPr>
          <a:xfrm>
            <a:off x="9934057" y="2307822"/>
            <a:ext cx="6546950" cy="3599179"/>
          </a:xfrm>
          <a:prstGeom prst="rect">
            <a:avLst/>
          </a:prstGeom>
        </p:spPr>
        <p:txBody>
          <a:bodyPr lIns="0" tIns="0" rIns="0" bIns="0" rtlCol="0" anchor="t">
            <a:spAutoFit/>
          </a:bodyPr>
          <a:lstStyle/>
          <a:p>
            <a:pPr marL="496577" lvl="1" indent="-248289" algn="just">
              <a:lnSpc>
                <a:spcPts val="3220"/>
              </a:lnSpc>
              <a:buFont typeface="Arial"/>
              <a:buChar char="•"/>
            </a:pPr>
            <a:r>
              <a:rPr lang="en-US" sz="2300" spc="149">
                <a:solidFill>
                  <a:srgbClr val="FFFFFF"/>
                </a:solidFill>
                <a:latin typeface="Poppins"/>
                <a:ea typeface="Poppins"/>
                <a:cs typeface="Poppins"/>
                <a:sym typeface="Poppins"/>
              </a:rPr>
              <a:t>Xây dựng chức năng thông báo sự kiện</a:t>
            </a:r>
          </a:p>
          <a:p>
            <a:pPr marL="496577" lvl="1" indent="-248289" algn="just">
              <a:lnSpc>
                <a:spcPts val="3220"/>
              </a:lnSpc>
              <a:buFont typeface="Arial"/>
              <a:buChar char="•"/>
            </a:pPr>
            <a:r>
              <a:rPr lang="en-US" sz="2300" spc="149">
                <a:solidFill>
                  <a:srgbClr val="FFFFFF"/>
                </a:solidFill>
                <a:latin typeface="Poppins"/>
                <a:ea typeface="Poppins"/>
                <a:cs typeface="Poppins"/>
                <a:sym typeface="Poppins"/>
              </a:rPr>
              <a:t>Phát triển giao diện phù hợp với nhiều kích thước khác nhau</a:t>
            </a:r>
          </a:p>
          <a:p>
            <a:pPr marL="496577" lvl="1" indent="-248289" algn="just">
              <a:lnSpc>
                <a:spcPts val="3220"/>
              </a:lnSpc>
              <a:buFont typeface="Arial"/>
              <a:buChar char="•"/>
            </a:pPr>
            <a:r>
              <a:rPr lang="en-US" sz="2300" spc="149">
                <a:solidFill>
                  <a:srgbClr val="FFFFFF"/>
                </a:solidFill>
                <a:latin typeface="Poppins"/>
                <a:ea typeface="Poppins"/>
                <a:cs typeface="Poppins"/>
                <a:sym typeface="Poppins"/>
              </a:rPr>
              <a:t>Hỗ trợ thống báo gửi tin được cấp tài khoản qua email hoặc số điện thoại</a:t>
            </a:r>
          </a:p>
          <a:p>
            <a:pPr marL="496577" lvl="1" indent="-248289" algn="just">
              <a:lnSpc>
                <a:spcPts val="3220"/>
              </a:lnSpc>
              <a:buFont typeface="Arial"/>
              <a:buChar char="•"/>
            </a:pPr>
            <a:r>
              <a:rPr lang="en-US" sz="2300" spc="149">
                <a:solidFill>
                  <a:srgbClr val="FFFFFF"/>
                </a:solidFill>
                <a:latin typeface="Poppins"/>
                <a:ea typeface="Poppins"/>
                <a:cs typeface="Poppins"/>
                <a:sym typeface="Poppins"/>
              </a:rPr>
              <a:t>Có thể xem gia phả người vào trong gia phả (vợ hoặc người chồng cưới người vợ trong gia phả)</a:t>
            </a:r>
          </a:p>
        </p:txBody>
      </p:sp>
      <p:sp>
        <p:nvSpPr>
          <p:cNvPr id="19" name="TextBox 19"/>
          <p:cNvSpPr txBox="1"/>
          <p:nvPr/>
        </p:nvSpPr>
        <p:spPr>
          <a:xfrm>
            <a:off x="2872157" y="715927"/>
            <a:ext cx="3399686" cy="676316"/>
          </a:xfrm>
          <a:prstGeom prst="rect">
            <a:avLst/>
          </a:prstGeom>
        </p:spPr>
        <p:txBody>
          <a:bodyPr lIns="0" tIns="0" rIns="0" bIns="0" rtlCol="0" anchor="t">
            <a:spAutoFit/>
          </a:bodyPr>
          <a:lstStyle/>
          <a:p>
            <a:pPr algn="l">
              <a:lnSpc>
                <a:spcPts val="5040"/>
              </a:lnSpc>
              <a:spcBef>
                <a:spcPct val="0"/>
              </a:spcBef>
            </a:pPr>
            <a:r>
              <a:rPr lang="en-US" sz="4200">
                <a:solidFill>
                  <a:srgbClr val="000000"/>
                </a:solidFill>
                <a:latin typeface="Poppins"/>
                <a:ea typeface="Poppins"/>
                <a:cs typeface="Poppins"/>
                <a:sym typeface="Poppins"/>
              </a:rPr>
              <a:t>Kết luận </a:t>
            </a:r>
          </a:p>
        </p:txBody>
      </p:sp>
      <p:sp>
        <p:nvSpPr>
          <p:cNvPr id="20" name="TextBox 20"/>
          <p:cNvSpPr txBox="1"/>
          <p:nvPr/>
        </p:nvSpPr>
        <p:spPr>
          <a:xfrm>
            <a:off x="700385" y="2726922"/>
            <a:ext cx="7862590" cy="3199130"/>
          </a:xfrm>
          <a:prstGeom prst="rect">
            <a:avLst/>
          </a:prstGeom>
        </p:spPr>
        <p:txBody>
          <a:bodyPr lIns="0" tIns="0" rIns="0" bIns="0" rtlCol="0" anchor="t">
            <a:spAutoFit/>
          </a:bodyPr>
          <a:lstStyle/>
          <a:p>
            <a:pPr algn="just">
              <a:lnSpc>
                <a:spcPts val="3220"/>
              </a:lnSpc>
              <a:spcBef>
                <a:spcPct val="0"/>
              </a:spcBef>
            </a:pPr>
            <a:r>
              <a:rPr lang="en-US" sz="2300">
                <a:solidFill>
                  <a:srgbClr val="000000"/>
                </a:solidFill>
                <a:latin typeface="Poppins"/>
                <a:ea typeface="Poppins"/>
                <a:cs typeface="Poppins"/>
                <a:sym typeface="Poppins"/>
              </a:rPr>
              <a:t>Qua quá trình thực hiện đề tài “Xây dựng website quản lý gia phả cho dòng họ Ngô”, em đã hoàn thành việc xây dựng một website với các chức năng đơn giản, dễ sử dụng, hỗ trợ dòng họ trong việc quản lý thông tin gia phả. Đồng thời, em đã có cơ hội tìm hiểu, học hỏi thêm nhiều kinh nghiệm cũng như kiến thức, vận dụng những kỹ năng sẵn có để phát triển một ứng dụng trên nền tảng web.</a:t>
            </a:r>
          </a:p>
        </p:txBody>
      </p:sp>
      <p:sp>
        <p:nvSpPr>
          <p:cNvPr id="21" name="TextBox 21"/>
          <p:cNvSpPr txBox="1"/>
          <p:nvPr/>
        </p:nvSpPr>
        <p:spPr>
          <a:xfrm>
            <a:off x="10105174" y="784932"/>
            <a:ext cx="4603508" cy="676316"/>
          </a:xfrm>
          <a:prstGeom prst="rect">
            <a:avLst/>
          </a:prstGeom>
        </p:spPr>
        <p:txBody>
          <a:bodyPr lIns="0" tIns="0" rIns="0" bIns="0" rtlCol="0" anchor="t">
            <a:spAutoFit/>
          </a:bodyPr>
          <a:lstStyle/>
          <a:p>
            <a:pPr algn="l">
              <a:lnSpc>
                <a:spcPts val="5040"/>
              </a:lnSpc>
              <a:spcBef>
                <a:spcPct val="0"/>
              </a:spcBef>
            </a:pPr>
            <a:r>
              <a:rPr lang="en-US" sz="4200">
                <a:solidFill>
                  <a:srgbClr val="FFFFFF"/>
                </a:solidFill>
                <a:latin typeface="Poppins"/>
                <a:ea typeface="Poppins"/>
                <a:cs typeface="Poppins"/>
                <a:sym typeface="Poppins"/>
              </a:rPr>
              <a:t>Hướng phát triển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6481007" y="1073135"/>
            <a:ext cx="1514312" cy="1301362"/>
            <a:chOff x="0" y="0"/>
            <a:chExt cx="812800" cy="698500"/>
          </a:xfrm>
        </p:grpSpPr>
        <p:sp>
          <p:nvSpPr>
            <p:cNvPr id="5" name="Freeform 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id="6" name="TextBox 6"/>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rot="-5475683">
            <a:off x="-3331216" y="7818697"/>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rot="-10800000">
            <a:off x="226005" y="7883216"/>
            <a:ext cx="1514312" cy="1301362"/>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p:spPr>
        </p:sp>
        <p:sp>
          <p:nvSpPr>
            <p:cNvPr id="10" name="TextBox 1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4743585" y="2725087"/>
            <a:ext cx="8800830" cy="4836826"/>
            <a:chOff x="0" y="0"/>
            <a:chExt cx="2317914" cy="1273897"/>
          </a:xfrm>
        </p:grpSpPr>
        <p:sp>
          <p:nvSpPr>
            <p:cNvPr id="12" name="Freeform 12"/>
            <p:cNvSpPr/>
            <p:nvPr/>
          </p:nvSpPr>
          <p:spPr>
            <a:xfrm>
              <a:off x="0" y="0"/>
              <a:ext cx="2317914" cy="1273897"/>
            </a:xfrm>
            <a:custGeom>
              <a:avLst/>
              <a:gdLst/>
              <a:ahLst/>
              <a:cxnLst/>
              <a:rect l="l" t="t" r="r" b="b"/>
              <a:pathLst>
                <a:path w="2317914" h="1273897">
                  <a:moveTo>
                    <a:pt x="0" y="0"/>
                  </a:moveTo>
                  <a:lnTo>
                    <a:pt x="2317914" y="0"/>
                  </a:lnTo>
                  <a:lnTo>
                    <a:pt x="2317914" y="1273897"/>
                  </a:lnTo>
                  <a:lnTo>
                    <a:pt x="0" y="1273897"/>
                  </a:lnTo>
                  <a:close/>
                </a:path>
              </a:pathLst>
            </a:custGeom>
            <a:solidFill>
              <a:srgbClr val="000000">
                <a:alpha val="0"/>
              </a:srgbClr>
            </a:solidFill>
            <a:ln w="38100" cap="sq">
              <a:solidFill>
                <a:srgbClr val="FFFFFF"/>
              </a:solidFill>
              <a:prstDash val="solid"/>
              <a:miter/>
            </a:ln>
          </p:spPr>
        </p:sp>
        <p:sp>
          <p:nvSpPr>
            <p:cNvPr id="13" name="TextBox 13"/>
            <p:cNvSpPr txBox="1"/>
            <p:nvPr/>
          </p:nvSpPr>
          <p:spPr>
            <a:xfrm>
              <a:off x="0" y="-57150"/>
              <a:ext cx="2317914" cy="1331047"/>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160480" y="2596174"/>
            <a:ext cx="9967041" cy="2839738"/>
          </a:xfrm>
          <a:prstGeom prst="rect">
            <a:avLst/>
          </a:prstGeom>
        </p:spPr>
        <p:txBody>
          <a:bodyPr lIns="0" tIns="0" rIns="0" bIns="0" rtlCol="0" anchor="t">
            <a:spAutoFit/>
          </a:bodyPr>
          <a:lstStyle/>
          <a:p>
            <a:pPr algn="ctr">
              <a:lnSpc>
                <a:spcPts val="21974"/>
              </a:lnSpc>
              <a:spcBef>
                <a:spcPct val="0"/>
              </a:spcBef>
            </a:pPr>
            <a:r>
              <a:rPr lang="en-US" sz="15696" b="1" spc="1020">
                <a:solidFill>
                  <a:srgbClr val="FFFFFF"/>
                </a:solidFill>
                <a:latin typeface="Poppins Medium"/>
                <a:ea typeface="Poppins Medium"/>
                <a:cs typeface="Poppins Medium"/>
                <a:sym typeface="Poppins Medium"/>
              </a:rPr>
              <a:t>Thank</a:t>
            </a:r>
          </a:p>
        </p:txBody>
      </p:sp>
      <p:sp>
        <p:nvSpPr>
          <p:cNvPr id="15" name="TextBox 15"/>
          <p:cNvSpPr txBox="1"/>
          <p:nvPr/>
        </p:nvSpPr>
        <p:spPr>
          <a:xfrm>
            <a:off x="3608898" y="4393888"/>
            <a:ext cx="11070203" cy="2839738"/>
          </a:xfrm>
          <a:prstGeom prst="rect">
            <a:avLst/>
          </a:prstGeom>
        </p:spPr>
        <p:txBody>
          <a:bodyPr lIns="0" tIns="0" rIns="0" bIns="0" rtlCol="0" anchor="t">
            <a:spAutoFit/>
          </a:bodyPr>
          <a:lstStyle/>
          <a:p>
            <a:pPr algn="ctr">
              <a:lnSpc>
                <a:spcPts val="21974"/>
              </a:lnSpc>
              <a:spcBef>
                <a:spcPct val="0"/>
              </a:spcBef>
            </a:pPr>
            <a:r>
              <a:rPr lang="en-US" sz="15696" b="1">
                <a:solidFill>
                  <a:srgbClr val="FFFFFF"/>
                </a:solidFill>
                <a:latin typeface="Poppins Bold"/>
                <a:ea typeface="Poppins Bold"/>
                <a:cs typeface="Poppins Bold"/>
                <a:sym typeface="Poppins Bold"/>
              </a:rPr>
              <a:t>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grpSp>
        <p:nvGrpSpPr>
          <p:cNvPr id="3" name="Group 3"/>
          <p:cNvGrpSpPr/>
          <p:nvPr/>
        </p:nvGrpSpPr>
        <p:grpSpPr>
          <a:xfrm>
            <a:off x="0" y="0"/>
            <a:ext cx="1028700" cy="1771441"/>
            <a:chOff x="0" y="0"/>
            <a:chExt cx="270933" cy="466552"/>
          </a:xfrm>
        </p:grpSpPr>
        <p:sp>
          <p:nvSpPr>
            <p:cNvPr id="4" name="Freeform 4"/>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222222"/>
            </a:solidFill>
          </p:spPr>
        </p:sp>
        <p:sp>
          <p:nvSpPr>
            <p:cNvPr id="5" name="TextBox 5"/>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8088569"/>
            <a:ext cx="1028700" cy="1169731"/>
            <a:chOff x="0" y="0"/>
            <a:chExt cx="270933" cy="308077"/>
          </a:xfrm>
        </p:grpSpPr>
        <p:sp>
          <p:nvSpPr>
            <p:cNvPr id="7" name="Freeform 7"/>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1B9461"/>
            </a:solidFill>
          </p:spPr>
        </p:sp>
        <p:sp>
          <p:nvSpPr>
            <p:cNvPr id="8" name="TextBox 8"/>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780649" y="8885345"/>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0" y="9258300"/>
            <a:ext cx="1028700" cy="1028700"/>
            <a:chOff x="0" y="0"/>
            <a:chExt cx="270933" cy="270933"/>
          </a:xfrm>
        </p:grpSpPr>
        <p:sp>
          <p:nvSpPr>
            <p:cNvPr id="11" name="Freeform 11"/>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222222"/>
            </a:solidFill>
            <a:ln cap="sq">
              <a:noFill/>
              <a:prstDash val="solid"/>
              <a:miter/>
            </a:ln>
          </p:spPr>
        </p:sp>
        <p:sp>
          <p:nvSpPr>
            <p:cNvPr id="12" name="TextBox 12"/>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1723107" y="9277350"/>
            <a:ext cx="14479624" cy="0"/>
          </a:xfrm>
          <a:prstGeom prst="line">
            <a:avLst/>
          </a:prstGeom>
          <a:ln w="38100" cap="flat">
            <a:solidFill>
              <a:srgbClr val="222222"/>
            </a:solidFill>
            <a:prstDash val="solid"/>
            <a:headEnd type="none" w="sm" len="sm"/>
            <a:tailEnd type="none" w="sm" len="sm"/>
          </a:ln>
        </p:spPr>
      </p:sp>
      <p:sp>
        <p:nvSpPr>
          <p:cNvPr id="14" name="AutoShape 14"/>
          <p:cNvSpPr/>
          <p:nvPr/>
        </p:nvSpPr>
        <p:spPr>
          <a:xfrm flipH="1">
            <a:off x="17240250" y="3024088"/>
            <a:ext cx="0" cy="5293724"/>
          </a:xfrm>
          <a:prstGeom prst="line">
            <a:avLst/>
          </a:prstGeom>
          <a:ln w="38100" cap="flat">
            <a:solidFill>
              <a:srgbClr val="222222"/>
            </a:solidFill>
            <a:prstDash val="solid"/>
            <a:headEnd type="none" w="sm" len="sm"/>
            <a:tailEnd type="none" w="sm" len="sm"/>
          </a:ln>
        </p:spPr>
      </p:sp>
      <p:sp>
        <p:nvSpPr>
          <p:cNvPr id="15" name="Freeform 15"/>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16"/>
          <p:cNvGrpSpPr/>
          <p:nvPr/>
        </p:nvGrpSpPr>
        <p:grpSpPr>
          <a:xfrm>
            <a:off x="16481007" y="1073135"/>
            <a:ext cx="1514312" cy="1301362"/>
            <a:chOff x="0" y="0"/>
            <a:chExt cx="812800" cy="698500"/>
          </a:xfrm>
        </p:grpSpPr>
        <p:sp>
          <p:nvSpPr>
            <p:cNvPr id="17" name="Freeform 1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22222"/>
            </a:solidFill>
          </p:spPr>
        </p:sp>
        <p:sp>
          <p:nvSpPr>
            <p:cNvPr id="18" name="TextBox 1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9" name="AutoShape 19"/>
          <p:cNvSpPr/>
          <p:nvPr/>
        </p:nvSpPr>
        <p:spPr>
          <a:xfrm>
            <a:off x="1723107" y="2460438"/>
            <a:ext cx="903745" cy="0"/>
          </a:xfrm>
          <a:prstGeom prst="line">
            <a:avLst/>
          </a:prstGeom>
          <a:ln w="238125" cap="flat">
            <a:solidFill>
              <a:srgbClr val="222222"/>
            </a:solidFill>
            <a:prstDash val="solid"/>
            <a:headEnd type="none" w="sm" len="sm"/>
            <a:tailEnd type="none" w="sm" len="sm"/>
          </a:ln>
        </p:spPr>
      </p:sp>
      <p:grpSp>
        <p:nvGrpSpPr>
          <p:cNvPr id="20" name="Group 20"/>
          <p:cNvGrpSpPr/>
          <p:nvPr/>
        </p:nvGrpSpPr>
        <p:grpSpPr>
          <a:xfrm>
            <a:off x="1723107" y="2750950"/>
            <a:ext cx="1624046" cy="162404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9461"/>
            </a:solidFill>
          </p:spPr>
        </p:sp>
        <p:sp>
          <p:nvSpPr>
            <p:cNvPr id="22" name="TextBox 22"/>
            <p:cNvSpPr txBox="1"/>
            <p:nvPr/>
          </p:nvSpPr>
          <p:spPr>
            <a:xfrm>
              <a:off x="76200" y="-66675"/>
              <a:ext cx="660400" cy="803275"/>
            </a:xfrm>
            <a:prstGeom prst="rect">
              <a:avLst/>
            </a:prstGeom>
          </p:spPr>
          <p:txBody>
            <a:bodyPr lIns="50800" tIns="50800" rIns="50800" bIns="50800" rtlCol="0" anchor="ctr"/>
            <a:lstStyle/>
            <a:p>
              <a:pPr algn="ctr">
                <a:lnSpc>
                  <a:spcPts val="7000"/>
                </a:lnSpc>
              </a:pPr>
              <a:r>
                <a:rPr lang="en-US" sz="5000" spc="325">
                  <a:solidFill>
                    <a:srgbClr val="FFFFFF"/>
                  </a:solidFill>
                  <a:latin typeface="Poppins"/>
                  <a:ea typeface="Poppins"/>
                  <a:cs typeface="Poppins"/>
                  <a:sym typeface="Poppins"/>
                </a:rPr>
                <a:t>1</a:t>
              </a:r>
            </a:p>
          </p:txBody>
        </p:sp>
      </p:grpSp>
      <p:sp>
        <p:nvSpPr>
          <p:cNvPr id="23" name="TextBox 23"/>
          <p:cNvSpPr txBox="1"/>
          <p:nvPr/>
        </p:nvSpPr>
        <p:spPr>
          <a:xfrm>
            <a:off x="1723107" y="895246"/>
            <a:ext cx="5512745" cy="1276350"/>
          </a:xfrm>
          <a:prstGeom prst="rect">
            <a:avLst/>
          </a:prstGeom>
        </p:spPr>
        <p:txBody>
          <a:bodyPr lIns="0" tIns="0" rIns="0" bIns="0" rtlCol="0" anchor="t">
            <a:spAutoFit/>
          </a:bodyPr>
          <a:lstStyle/>
          <a:p>
            <a:pPr algn="l">
              <a:lnSpc>
                <a:spcPts val="10199"/>
              </a:lnSpc>
              <a:spcBef>
                <a:spcPct val="0"/>
              </a:spcBef>
            </a:pPr>
            <a:r>
              <a:rPr lang="en-US" sz="8499" b="1" spc="-84">
                <a:solidFill>
                  <a:srgbClr val="000000"/>
                </a:solidFill>
                <a:latin typeface="Muli Bold"/>
                <a:ea typeface="Muli Bold"/>
                <a:cs typeface="Muli Bold"/>
                <a:sym typeface="Muli Bold"/>
              </a:rPr>
              <a:t>Nội dung</a:t>
            </a:r>
          </a:p>
        </p:txBody>
      </p:sp>
      <p:sp>
        <p:nvSpPr>
          <p:cNvPr id="24" name="TextBox 24"/>
          <p:cNvSpPr txBox="1"/>
          <p:nvPr/>
        </p:nvSpPr>
        <p:spPr>
          <a:xfrm>
            <a:off x="3785073" y="3291511"/>
            <a:ext cx="4392234" cy="638216"/>
          </a:xfrm>
          <a:prstGeom prst="rect">
            <a:avLst/>
          </a:prstGeom>
        </p:spPr>
        <p:txBody>
          <a:bodyPr lIns="0" tIns="0" rIns="0" bIns="0" rtlCol="0" anchor="t">
            <a:spAutoFit/>
          </a:bodyPr>
          <a:lstStyle/>
          <a:p>
            <a:pPr algn="l">
              <a:lnSpc>
                <a:spcPts val="5039"/>
              </a:lnSpc>
              <a:spcBef>
                <a:spcPct val="0"/>
              </a:spcBef>
            </a:pPr>
            <a:r>
              <a:rPr lang="en-US" sz="4199">
                <a:solidFill>
                  <a:srgbClr val="000000"/>
                </a:solidFill>
                <a:latin typeface="Muli"/>
                <a:ea typeface="Muli"/>
                <a:cs typeface="Muli"/>
                <a:sym typeface="Muli"/>
              </a:rPr>
              <a:t>Tổng quan đề tài</a:t>
            </a:r>
          </a:p>
        </p:txBody>
      </p:sp>
      <p:grpSp>
        <p:nvGrpSpPr>
          <p:cNvPr id="25" name="Group 25"/>
          <p:cNvGrpSpPr/>
          <p:nvPr/>
        </p:nvGrpSpPr>
        <p:grpSpPr>
          <a:xfrm>
            <a:off x="8877981" y="3834436"/>
            <a:ext cx="1624046" cy="162404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9461"/>
            </a:solidFill>
          </p:spPr>
        </p:sp>
        <p:sp>
          <p:nvSpPr>
            <p:cNvPr id="27" name="TextBox 27"/>
            <p:cNvSpPr txBox="1"/>
            <p:nvPr/>
          </p:nvSpPr>
          <p:spPr>
            <a:xfrm>
              <a:off x="76200" y="-66675"/>
              <a:ext cx="660400" cy="803275"/>
            </a:xfrm>
            <a:prstGeom prst="rect">
              <a:avLst/>
            </a:prstGeom>
          </p:spPr>
          <p:txBody>
            <a:bodyPr lIns="50800" tIns="50800" rIns="50800" bIns="50800" rtlCol="0" anchor="ctr"/>
            <a:lstStyle/>
            <a:p>
              <a:pPr algn="ctr">
                <a:lnSpc>
                  <a:spcPts val="7000"/>
                </a:lnSpc>
              </a:pPr>
              <a:r>
                <a:rPr lang="en-US" sz="5000" spc="325">
                  <a:solidFill>
                    <a:srgbClr val="FFFFFF"/>
                  </a:solidFill>
                  <a:latin typeface="Poppins"/>
                  <a:ea typeface="Poppins"/>
                  <a:cs typeface="Poppins"/>
                  <a:sym typeface="Poppins"/>
                </a:rPr>
                <a:t>2</a:t>
              </a:r>
            </a:p>
          </p:txBody>
        </p:sp>
      </p:grpSp>
      <p:sp>
        <p:nvSpPr>
          <p:cNvPr id="28" name="TextBox 28"/>
          <p:cNvSpPr txBox="1"/>
          <p:nvPr/>
        </p:nvSpPr>
        <p:spPr>
          <a:xfrm>
            <a:off x="10939946" y="4374996"/>
            <a:ext cx="5262784" cy="638216"/>
          </a:xfrm>
          <a:prstGeom prst="rect">
            <a:avLst/>
          </a:prstGeom>
        </p:spPr>
        <p:txBody>
          <a:bodyPr lIns="0" tIns="0" rIns="0" bIns="0" rtlCol="0" anchor="t">
            <a:spAutoFit/>
          </a:bodyPr>
          <a:lstStyle/>
          <a:p>
            <a:pPr algn="l">
              <a:lnSpc>
                <a:spcPts val="5040"/>
              </a:lnSpc>
              <a:spcBef>
                <a:spcPct val="0"/>
              </a:spcBef>
            </a:pPr>
            <a:r>
              <a:rPr lang="en-US" sz="4200">
                <a:solidFill>
                  <a:srgbClr val="000000"/>
                </a:solidFill>
                <a:latin typeface="Muli"/>
                <a:ea typeface="Muli"/>
                <a:cs typeface="Muli"/>
                <a:sym typeface="Muli"/>
              </a:rPr>
              <a:t>Phân tích hệ thống</a:t>
            </a:r>
          </a:p>
        </p:txBody>
      </p:sp>
      <p:grpSp>
        <p:nvGrpSpPr>
          <p:cNvPr id="29" name="Group 29"/>
          <p:cNvGrpSpPr/>
          <p:nvPr/>
        </p:nvGrpSpPr>
        <p:grpSpPr>
          <a:xfrm>
            <a:off x="1723107" y="6004625"/>
            <a:ext cx="1624046" cy="1624046"/>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9461"/>
            </a:solidFill>
          </p:spPr>
        </p:sp>
        <p:sp>
          <p:nvSpPr>
            <p:cNvPr id="31" name="TextBox 31"/>
            <p:cNvSpPr txBox="1"/>
            <p:nvPr/>
          </p:nvSpPr>
          <p:spPr>
            <a:xfrm>
              <a:off x="76200" y="-66675"/>
              <a:ext cx="660400" cy="803275"/>
            </a:xfrm>
            <a:prstGeom prst="rect">
              <a:avLst/>
            </a:prstGeom>
          </p:spPr>
          <p:txBody>
            <a:bodyPr lIns="50800" tIns="50800" rIns="50800" bIns="50800" rtlCol="0" anchor="ctr"/>
            <a:lstStyle/>
            <a:p>
              <a:pPr algn="ctr">
                <a:lnSpc>
                  <a:spcPts val="7000"/>
                </a:lnSpc>
              </a:pPr>
              <a:r>
                <a:rPr lang="en-US" sz="5000" spc="325">
                  <a:solidFill>
                    <a:srgbClr val="FFFFFF"/>
                  </a:solidFill>
                  <a:latin typeface="Poppins"/>
                  <a:ea typeface="Poppins"/>
                  <a:cs typeface="Poppins"/>
                  <a:sym typeface="Poppins"/>
                </a:rPr>
                <a:t>3</a:t>
              </a:r>
            </a:p>
          </p:txBody>
        </p:sp>
      </p:grpSp>
      <p:sp>
        <p:nvSpPr>
          <p:cNvPr id="32" name="TextBox 32"/>
          <p:cNvSpPr txBox="1"/>
          <p:nvPr/>
        </p:nvSpPr>
        <p:spPr>
          <a:xfrm>
            <a:off x="3785073" y="6545186"/>
            <a:ext cx="4392234" cy="638216"/>
          </a:xfrm>
          <a:prstGeom prst="rect">
            <a:avLst/>
          </a:prstGeom>
        </p:spPr>
        <p:txBody>
          <a:bodyPr lIns="0" tIns="0" rIns="0" bIns="0" rtlCol="0" anchor="t">
            <a:spAutoFit/>
          </a:bodyPr>
          <a:lstStyle/>
          <a:p>
            <a:pPr algn="l">
              <a:lnSpc>
                <a:spcPts val="5040"/>
              </a:lnSpc>
              <a:spcBef>
                <a:spcPct val="0"/>
              </a:spcBef>
            </a:pPr>
            <a:r>
              <a:rPr lang="en-US" sz="4200">
                <a:solidFill>
                  <a:srgbClr val="000000"/>
                </a:solidFill>
                <a:latin typeface="Muli"/>
                <a:ea typeface="Muli"/>
                <a:cs typeface="Muli"/>
                <a:sym typeface="Muli"/>
              </a:rPr>
              <a:t>Kết quả đạt được</a:t>
            </a:r>
          </a:p>
        </p:txBody>
      </p:sp>
      <p:grpSp>
        <p:nvGrpSpPr>
          <p:cNvPr id="33" name="Group 33"/>
          <p:cNvGrpSpPr/>
          <p:nvPr/>
        </p:nvGrpSpPr>
        <p:grpSpPr>
          <a:xfrm>
            <a:off x="8887340" y="6811032"/>
            <a:ext cx="1624046" cy="1624046"/>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9461"/>
            </a:solidFill>
          </p:spPr>
        </p:sp>
        <p:sp>
          <p:nvSpPr>
            <p:cNvPr id="35" name="TextBox 35"/>
            <p:cNvSpPr txBox="1"/>
            <p:nvPr/>
          </p:nvSpPr>
          <p:spPr>
            <a:xfrm>
              <a:off x="76200" y="-66675"/>
              <a:ext cx="660400" cy="803275"/>
            </a:xfrm>
            <a:prstGeom prst="rect">
              <a:avLst/>
            </a:prstGeom>
          </p:spPr>
          <p:txBody>
            <a:bodyPr lIns="50800" tIns="50800" rIns="50800" bIns="50800" rtlCol="0" anchor="ctr"/>
            <a:lstStyle/>
            <a:p>
              <a:pPr algn="ctr">
                <a:lnSpc>
                  <a:spcPts val="7000"/>
                </a:lnSpc>
              </a:pPr>
              <a:r>
                <a:rPr lang="en-US" sz="5000" spc="325">
                  <a:solidFill>
                    <a:srgbClr val="FFFFFF"/>
                  </a:solidFill>
                  <a:latin typeface="Poppins"/>
                  <a:ea typeface="Poppins"/>
                  <a:cs typeface="Poppins"/>
                  <a:sym typeface="Poppins"/>
                </a:rPr>
                <a:t>4</a:t>
              </a:r>
            </a:p>
          </p:txBody>
        </p:sp>
      </p:grpSp>
      <p:sp>
        <p:nvSpPr>
          <p:cNvPr id="36" name="TextBox 36"/>
          <p:cNvSpPr txBox="1"/>
          <p:nvPr/>
        </p:nvSpPr>
        <p:spPr>
          <a:xfrm>
            <a:off x="10951392" y="7041379"/>
            <a:ext cx="6288858" cy="1276433"/>
          </a:xfrm>
          <a:prstGeom prst="rect">
            <a:avLst/>
          </a:prstGeom>
        </p:spPr>
        <p:txBody>
          <a:bodyPr lIns="0" tIns="0" rIns="0" bIns="0" rtlCol="0" anchor="t">
            <a:spAutoFit/>
          </a:bodyPr>
          <a:lstStyle/>
          <a:p>
            <a:pPr algn="l">
              <a:lnSpc>
                <a:spcPts val="5040"/>
              </a:lnSpc>
              <a:spcBef>
                <a:spcPct val="0"/>
              </a:spcBef>
            </a:pPr>
            <a:r>
              <a:rPr lang="en-US" sz="4200">
                <a:solidFill>
                  <a:srgbClr val="000000"/>
                </a:solidFill>
                <a:latin typeface="Muli"/>
                <a:ea typeface="Muli"/>
                <a:cs typeface="Muli"/>
                <a:sym typeface="Muli"/>
              </a:rPr>
              <a:t>Kết luận và hướng phát triển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grpSp>
        <p:nvGrpSpPr>
          <p:cNvPr id="3" name="Group 3"/>
          <p:cNvGrpSpPr/>
          <p:nvPr/>
        </p:nvGrpSpPr>
        <p:grpSpPr>
          <a:xfrm>
            <a:off x="0" y="0"/>
            <a:ext cx="1028700" cy="1771441"/>
            <a:chOff x="0" y="0"/>
            <a:chExt cx="270933" cy="466552"/>
          </a:xfrm>
        </p:grpSpPr>
        <p:sp>
          <p:nvSpPr>
            <p:cNvPr id="4" name="Freeform 4"/>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sp>
        <p:sp>
          <p:nvSpPr>
            <p:cNvPr id="5" name="TextBox 5"/>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8088569"/>
            <a:ext cx="1028700" cy="1169731"/>
            <a:chOff x="0" y="0"/>
            <a:chExt cx="270933" cy="308077"/>
          </a:xfrm>
        </p:grpSpPr>
        <p:sp>
          <p:nvSpPr>
            <p:cNvPr id="7" name="Freeform 7"/>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sp>
        <p:sp>
          <p:nvSpPr>
            <p:cNvPr id="8" name="TextBox 8"/>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780649" y="8885345"/>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0" y="9258300"/>
            <a:ext cx="1028700" cy="1028700"/>
            <a:chOff x="0" y="0"/>
            <a:chExt cx="270933" cy="270933"/>
          </a:xfrm>
        </p:grpSpPr>
        <p:sp>
          <p:nvSpPr>
            <p:cNvPr id="11" name="Freeform 11"/>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sp>
        <p:sp>
          <p:nvSpPr>
            <p:cNvPr id="12" name="TextBox 12"/>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1723107" y="9277350"/>
            <a:ext cx="14479624" cy="0"/>
          </a:xfrm>
          <a:prstGeom prst="line">
            <a:avLst/>
          </a:prstGeom>
          <a:ln w="38100" cap="flat">
            <a:solidFill>
              <a:srgbClr val="1B9461"/>
            </a:solidFill>
            <a:prstDash val="solid"/>
            <a:headEnd type="none" w="sm" len="sm"/>
            <a:tailEnd type="none" w="sm" len="sm"/>
          </a:ln>
        </p:spPr>
      </p:sp>
      <p:sp>
        <p:nvSpPr>
          <p:cNvPr id="14" name="AutoShape 14"/>
          <p:cNvSpPr/>
          <p:nvPr/>
        </p:nvSpPr>
        <p:spPr>
          <a:xfrm flipH="1">
            <a:off x="17240250" y="3024088"/>
            <a:ext cx="0" cy="5293724"/>
          </a:xfrm>
          <a:prstGeom prst="line">
            <a:avLst/>
          </a:prstGeom>
          <a:ln w="38100" cap="flat">
            <a:solidFill>
              <a:srgbClr val="1B9461"/>
            </a:solidFill>
            <a:prstDash val="solid"/>
            <a:headEnd type="none" w="sm" len="sm"/>
            <a:tailEnd type="none" w="sm" len="sm"/>
          </a:ln>
        </p:spPr>
      </p:sp>
      <p:sp>
        <p:nvSpPr>
          <p:cNvPr id="15" name="Freeform 15"/>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16"/>
          <p:cNvGrpSpPr/>
          <p:nvPr/>
        </p:nvGrpSpPr>
        <p:grpSpPr>
          <a:xfrm>
            <a:off x="16481007" y="1073135"/>
            <a:ext cx="1514312" cy="1301362"/>
            <a:chOff x="0" y="0"/>
            <a:chExt cx="812800" cy="698500"/>
          </a:xfrm>
        </p:grpSpPr>
        <p:sp>
          <p:nvSpPr>
            <p:cNvPr id="17" name="Freeform 1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sp>
        <p:sp>
          <p:nvSpPr>
            <p:cNvPr id="18" name="TextBox 1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9" name="AutoShape 19"/>
          <p:cNvSpPr/>
          <p:nvPr/>
        </p:nvSpPr>
        <p:spPr>
          <a:xfrm>
            <a:off x="1723107" y="2460438"/>
            <a:ext cx="903745" cy="0"/>
          </a:xfrm>
          <a:prstGeom prst="line">
            <a:avLst/>
          </a:prstGeom>
          <a:ln w="238125" cap="flat">
            <a:solidFill>
              <a:srgbClr val="1B9461"/>
            </a:solidFill>
            <a:prstDash val="solid"/>
            <a:headEnd type="none" w="sm" len="sm"/>
            <a:tailEnd type="none" w="sm" len="sm"/>
          </a:ln>
        </p:spPr>
      </p:sp>
      <p:grpSp>
        <p:nvGrpSpPr>
          <p:cNvPr id="20" name="Group 20"/>
          <p:cNvGrpSpPr/>
          <p:nvPr/>
        </p:nvGrpSpPr>
        <p:grpSpPr>
          <a:xfrm>
            <a:off x="1723107" y="261112"/>
            <a:ext cx="1624046" cy="162404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9461"/>
            </a:solidFill>
          </p:spPr>
        </p:sp>
        <p:sp>
          <p:nvSpPr>
            <p:cNvPr id="22" name="TextBox 22"/>
            <p:cNvSpPr txBox="1"/>
            <p:nvPr/>
          </p:nvSpPr>
          <p:spPr>
            <a:xfrm>
              <a:off x="76200" y="-66675"/>
              <a:ext cx="660400" cy="803275"/>
            </a:xfrm>
            <a:prstGeom prst="rect">
              <a:avLst/>
            </a:prstGeom>
          </p:spPr>
          <p:txBody>
            <a:bodyPr lIns="50800" tIns="50800" rIns="50800" bIns="50800" rtlCol="0" anchor="ctr"/>
            <a:lstStyle/>
            <a:p>
              <a:pPr algn="ctr">
                <a:lnSpc>
                  <a:spcPts val="7000"/>
                </a:lnSpc>
              </a:pPr>
              <a:r>
                <a:rPr lang="en-US" sz="5000" spc="325">
                  <a:solidFill>
                    <a:srgbClr val="FFFFFF"/>
                  </a:solidFill>
                  <a:latin typeface="Poppins"/>
                  <a:ea typeface="Poppins"/>
                  <a:cs typeface="Poppins"/>
                  <a:sym typeface="Poppins"/>
                </a:rPr>
                <a:t>1</a:t>
              </a:r>
            </a:p>
          </p:txBody>
        </p:sp>
      </p:grpSp>
      <p:sp>
        <p:nvSpPr>
          <p:cNvPr id="23" name="Freeform 23"/>
          <p:cNvSpPr/>
          <p:nvPr/>
        </p:nvSpPr>
        <p:spPr>
          <a:xfrm>
            <a:off x="9144000" y="3351132"/>
            <a:ext cx="859913" cy="809329"/>
          </a:xfrm>
          <a:custGeom>
            <a:avLst/>
            <a:gdLst/>
            <a:ahLst/>
            <a:cxnLst/>
            <a:rect l="l" t="t" r="r" b="b"/>
            <a:pathLst>
              <a:path w="859913" h="809329">
                <a:moveTo>
                  <a:pt x="0" y="0"/>
                </a:moveTo>
                <a:lnTo>
                  <a:pt x="859913" y="0"/>
                </a:lnTo>
                <a:lnTo>
                  <a:pt x="859913" y="809329"/>
                </a:lnTo>
                <a:lnTo>
                  <a:pt x="0" y="809329"/>
                </a:lnTo>
                <a:lnTo>
                  <a:pt x="0" y="0"/>
                </a:lnTo>
                <a:close/>
              </a:path>
            </a:pathLst>
          </a:custGeom>
          <a:blipFill>
            <a:blip r:embed="rId7"/>
            <a:stretch>
              <a:fillRect/>
            </a:stretch>
          </a:blipFill>
          <a:ln cap="sq">
            <a:noFill/>
            <a:prstDash val="lgDash"/>
            <a:miter/>
          </a:ln>
        </p:spPr>
      </p:sp>
      <p:sp>
        <p:nvSpPr>
          <p:cNvPr id="24" name="Freeform 24"/>
          <p:cNvSpPr/>
          <p:nvPr/>
        </p:nvSpPr>
        <p:spPr>
          <a:xfrm>
            <a:off x="9144000" y="4634560"/>
            <a:ext cx="1017880" cy="1017880"/>
          </a:xfrm>
          <a:custGeom>
            <a:avLst/>
            <a:gdLst/>
            <a:ahLst/>
            <a:cxnLst/>
            <a:rect l="l" t="t" r="r" b="b"/>
            <a:pathLst>
              <a:path w="1017880" h="1017880">
                <a:moveTo>
                  <a:pt x="0" y="0"/>
                </a:moveTo>
                <a:lnTo>
                  <a:pt x="1017880" y="0"/>
                </a:lnTo>
                <a:lnTo>
                  <a:pt x="1017880" y="1017880"/>
                </a:lnTo>
                <a:lnTo>
                  <a:pt x="0" y="1017880"/>
                </a:lnTo>
                <a:lnTo>
                  <a:pt x="0" y="0"/>
                </a:lnTo>
                <a:close/>
              </a:path>
            </a:pathLst>
          </a:custGeom>
          <a:blipFill>
            <a:blip r:embed="rId8"/>
            <a:stretch>
              <a:fillRect/>
            </a:stretch>
          </a:blipFill>
        </p:spPr>
      </p:sp>
      <p:sp>
        <p:nvSpPr>
          <p:cNvPr id="25" name="Freeform 25"/>
          <p:cNvSpPr/>
          <p:nvPr/>
        </p:nvSpPr>
        <p:spPr>
          <a:xfrm>
            <a:off x="9144000" y="5957603"/>
            <a:ext cx="1033622" cy="1033622"/>
          </a:xfrm>
          <a:custGeom>
            <a:avLst/>
            <a:gdLst/>
            <a:ahLst/>
            <a:cxnLst/>
            <a:rect l="l" t="t" r="r" b="b"/>
            <a:pathLst>
              <a:path w="1033622" h="1033622">
                <a:moveTo>
                  <a:pt x="0" y="0"/>
                </a:moveTo>
                <a:lnTo>
                  <a:pt x="1033622" y="0"/>
                </a:lnTo>
                <a:lnTo>
                  <a:pt x="1033622" y="1033623"/>
                </a:lnTo>
                <a:lnTo>
                  <a:pt x="0" y="1033623"/>
                </a:lnTo>
                <a:lnTo>
                  <a:pt x="0" y="0"/>
                </a:lnTo>
                <a:close/>
              </a:path>
            </a:pathLst>
          </a:custGeom>
          <a:blipFill>
            <a:blip r:embed="rId9"/>
            <a:stretch>
              <a:fillRect/>
            </a:stretch>
          </a:blipFill>
        </p:spPr>
      </p:sp>
      <p:sp>
        <p:nvSpPr>
          <p:cNvPr id="26" name="TextBox 26"/>
          <p:cNvSpPr txBox="1"/>
          <p:nvPr/>
        </p:nvSpPr>
        <p:spPr>
          <a:xfrm>
            <a:off x="1569893" y="3419375"/>
            <a:ext cx="6930465" cy="4669194"/>
          </a:xfrm>
          <a:prstGeom prst="rect">
            <a:avLst/>
          </a:prstGeom>
        </p:spPr>
        <p:txBody>
          <a:bodyPr lIns="0" tIns="0" rIns="0" bIns="0" rtlCol="0" anchor="t">
            <a:spAutoFit/>
          </a:bodyPr>
          <a:lstStyle/>
          <a:p>
            <a:pPr algn="l">
              <a:lnSpc>
                <a:spcPts val="3125"/>
              </a:lnSpc>
            </a:pPr>
            <a:r>
              <a:rPr lang="en-US" sz="2232" spc="145">
                <a:solidFill>
                  <a:srgbClr val="222222"/>
                </a:solidFill>
                <a:latin typeface="Muli"/>
                <a:ea typeface="Muli"/>
                <a:cs typeface="Muli"/>
                <a:sym typeface="Muli"/>
              </a:rPr>
              <a:t>      Lý do chọn đề tài “Xây dựng website quản lý gia phả họ Ngô” xuất phát từ mong muốn bảo tồn và lưu trữ thông tin quan trọng về dòng họ một cách bền vững. Gia phả là tài sản quý giá của mỗi gia đình, ghi lại những câu chuyện và truyền thống qua nhiều thế hệ. Thay vì lưu trữ bằng các phương pháp truyền thống dễ bị hư hỏng theo thời gian, việc xây dựng website sẽ giúp thông tin được bảo quản lâu dài, giảm thiểu rủi ro mất mát, hư hỏng do yếu tố tự nhiên</a:t>
            </a:r>
          </a:p>
          <a:p>
            <a:pPr algn="l">
              <a:lnSpc>
                <a:spcPts val="3125"/>
              </a:lnSpc>
              <a:spcBef>
                <a:spcPct val="0"/>
              </a:spcBef>
            </a:pPr>
            <a:endParaRPr lang="en-US" sz="2232" spc="145">
              <a:solidFill>
                <a:srgbClr val="222222"/>
              </a:solidFill>
              <a:latin typeface="Muli"/>
              <a:ea typeface="Muli"/>
              <a:cs typeface="Muli"/>
              <a:sym typeface="Muli"/>
            </a:endParaRPr>
          </a:p>
        </p:txBody>
      </p:sp>
      <p:sp>
        <p:nvSpPr>
          <p:cNvPr id="27" name="TextBox 27"/>
          <p:cNvSpPr txBox="1"/>
          <p:nvPr/>
        </p:nvSpPr>
        <p:spPr>
          <a:xfrm>
            <a:off x="3785073" y="801673"/>
            <a:ext cx="4392234" cy="638216"/>
          </a:xfrm>
          <a:prstGeom prst="rect">
            <a:avLst/>
          </a:prstGeom>
        </p:spPr>
        <p:txBody>
          <a:bodyPr lIns="0" tIns="0" rIns="0" bIns="0" rtlCol="0" anchor="t">
            <a:spAutoFit/>
          </a:bodyPr>
          <a:lstStyle/>
          <a:p>
            <a:pPr algn="l">
              <a:lnSpc>
                <a:spcPts val="5039"/>
              </a:lnSpc>
              <a:spcBef>
                <a:spcPct val="0"/>
              </a:spcBef>
            </a:pPr>
            <a:r>
              <a:rPr lang="en-US" sz="4199" b="1">
                <a:solidFill>
                  <a:srgbClr val="000000"/>
                </a:solidFill>
                <a:latin typeface="Muli Bold"/>
                <a:ea typeface="Muli Bold"/>
                <a:cs typeface="Muli Bold"/>
                <a:sym typeface="Muli Bold"/>
              </a:rPr>
              <a:t>Tổng quan đề tài</a:t>
            </a:r>
          </a:p>
        </p:txBody>
      </p:sp>
      <p:sp>
        <p:nvSpPr>
          <p:cNvPr id="28" name="TextBox 28"/>
          <p:cNvSpPr txBox="1"/>
          <p:nvPr/>
        </p:nvSpPr>
        <p:spPr>
          <a:xfrm>
            <a:off x="1569893" y="2762150"/>
            <a:ext cx="3834997" cy="533400"/>
          </a:xfrm>
          <a:prstGeom prst="rect">
            <a:avLst/>
          </a:prstGeom>
        </p:spPr>
        <p:txBody>
          <a:bodyPr lIns="0" tIns="0" rIns="0" bIns="0" rtlCol="0" anchor="t">
            <a:spAutoFit/>
          </a:bodyPr>
          <a:lstStyle/>
          <a:p>
            <a:pPr algn="ctr">
              <a:lnSpc>
                <a:spcPts val="4320"/>
              </a:lnSpc>
              <a:spcBef>
                <a:spcPct val="0"/>
              </a:spcBef>
            </a:pPr>
            <a:r>
              <a:rPr lang="en-US" sz="3600">
                <a:solidFill>
                  <a:srgbClr val="000000"/>
                </a:solidFill>
                <a:latin typeface="Muli"/>
                <a:ea typeface="Muli"/>
                <a:cs typeface="Muli"/>
                <a:sym typeface="Muli"/>
              </a:rPr>
              <a:t>Lý do chọn đề tài</a:t>
            </a:r>
          </a:p>
        </p:txBody>
      </p:sp>
      <p:sp>
        <p:nvSpPr>
          <p:cNvPr id="29" name="TextBox 29"/>
          <p:cNvSpPr txBox="1"/>
          <p:nvPr/>
        </p:nvSpPr>
        <p:spPr>
          <a:xfrm>
            <a:off x="8979681" y="2460438"/>
            <a:ext cx="5802686" cy="663461"/>
          </a:xfrm>
          <a:prstGeom prst="rect">
            <a:avLst/>
          </a:prstGeom>
        </p:spPr>
        <p:txBody>
          <a:bodyPr lIns="0" tIns="0" rIns="0" bIns="0" rtlCol="0" anchor="t">
            <a:spAutoFit/>
          </a:bodyPr>
          <a:lstStyle/>
          <a:p>
            <a:pPr algn="ctr">
              <a:lnSpc>
                <a:spcPts val="5279"/>
              </a:lnSpc>
              <a:spcBef>
                <a:spcPct val="0"/>
              </a:spcBef>
            </a:pPr>
            <a:r>
              <a:rPr lang="en-US" sz="4399">
                <a:solidFill>
                  <a:srgbClr val="000000"/>
                </a:solidFill>
                <a:latin typeface="Muli"/>
                <a:ea typeface="Muli"/>
                <a:cs typeface="Muli"/>
                <a:sym typeface="Muli"/>
              </a:rPr>
              <a:t>Công nghệ sử dụng</a:t>
            </a:r>
          </a:p>
        </p:txBody>
      </p:sp>
      <p:sp>
        <p:nvSpPr>
          <p:cNvPr id="30" name="TextBox 30"/>
          <p:cNvSpPr txBox="1"/>
          <p:nvPr/>
        </p:nvSpPr>
        <p:spPr>
          <a:xfrm>
            <a:off x="10139554" y="3339243"/>
            <a:ext cx="6946005" cy="666667"/>
          </a:xfrm>
          <a:prstGeom prst="rect">
            <a:avLst/>
          </a:prstGeom>
        </p:spPr>
        <p:txBody>
          <a:bodyPr lIns="0" tIns="0" rIns="0" bIns="0" rtlCol="0" anchor="t">
            <a:spAutoFit/>
          </a:bodyPr>
          <a:lstStyle/>
          <a:p>
            <a:pPr algn="l">
              <a:lnSpc>
                <a:spcPts val="2675"/>
              </a:lnSpc>
              <a:spcBef>
                <a:spcPct val="0"/>
              </a:spcBef>
            </a:pPr>
            <a:r>
              <a:rPr lang="en-US" sz="2229">
                <a:solidFill>
                  <a:srgbClr val="000000"/>
                </a:solidFill>
                <a:latin typeface="Muli"/>
                <a:ea typeface="Muli"/>
                <a:cs typeface="Muli"/>
                <a:sym typeface="Muli"/>
              </a:rPr>
              <a:t>Vue.js là một framework linh động, dùng để xây dựng giao diện người dùng </a:t>
            </a:r>
          </a:p>
        </p:txBody>
      </p:sp>
      <p:sp>
        <p:nvSpPr>
          <p:cNvPr id="31" name="TextBox 31"/>
          <p:cNvSpPr txBox="1"/>
          <p:nvPr/>
        </p:nvSpPr>
        <p:spPr>
          <a:xfrm>
            <a:off x="10200569" y="4740162"/>
            <a:ext cx="7058731" cy="666667"/>
          </a:xfrm>
          <a:prstGeom prst="rect">
            <a:avLst/>
          </a:prstGeom>
        </p:spPr>
        <p:txBody>
          <a:bodyPr lIns="0" tIns="0" rIns="0" bIns="0" rtlCol="0" anchor="t">
            <a:spAutoFit/>
          </a:bodyPr>
          <a:lstStyle/>
          <a:p>
            <a:pPr algn="l">
              <a:lnSpc>
                <a:spcPts val="2675"/>
              </a:lnSpc>
              <a:spcBef>
                <a:spcPct val="0"/>
              </a:spcBef>
            </a:pPr>
            <a:r>
              <a:rPr lang="en-US" sz="2229">
                <a:solidFill>
                  <a:srgbClr val="000000"/>
                </a:solidFill>
                <a:latin typeface="Muli"/>
                <a:ea typeface="Muli"/>
                <a:cs typeface="Muli"/>
                <a:sym typeface="Muli"/>
              </a:rPr>
              <a:t>Là một </a:t>
            </a:r>
            <a:r>
              <a:rPr lang="en-US" sz="2229" u="none">
                <a:solidFill>
                  <a:srgbClr val="000000"/>
                </a:solidFill>
                <a:latin typeface="Muli"/>
                <a:ea typeface="Muli"/>
                <a:cs typeface="Muli"/>
                <a:sym typeface="Muli"/>
              </a:rPr>
              <a:t>ngôn ngữ lập trình hướng đối tượng</a:t>
            </a:r>
            <a:r>
              <a:rPr lang="en-US" sz="2229">
                <a:solidFill>
                  <a:srgbClr val="000000"/>
                </a:solidFill>
                <a:latin typeface="Muli"/>
                <a:ea typeface="Muli"/>
                <a:cs typeface="Muli"/>
                <a:sym typeface="Muli"/>
              </a:rPr>
              <a:t> đa năng, mạnh mẽ được phát triển bởi </a:t>
            </a:r>
            <a:r>
              <a:rPr lang="en-US" sz="2229" u="sng">
                <a:solidFill>
                  <a:srgbClr val="000000"/>
                </a:solidFill>
                <a:latin typeface="Muli"/>
                <a:ea typeface="Muli"/>
                <a:cs typeface="Muli"/>
                <a:sym typeface="Muli"/>
                <a:hlinkClick r:id="rId10" tooltip="https://vi.wikipedia.org/wiki/Microsoft"/>
              </a:rPr>
              <a:t>Microsoft</a:t>
            </a:r>
          </a:p>
        </p:txBody>
      </p:sp>
      <p:sp>
        <p:nvSpPr>
          <p:cNvPr id="32" name="TextBox 32"/>
          <p:cNvSpPr txBox="1"/>
          <p:nvPr/>
        </p:nvSpPr>
        <p:spPr>
          <a:xfrm>
            <a:off x="10200569" y="6141081"/>
            <a:ext cx="5457499" cy="666667"/>
          </a:xfrm>
          <a:prstGeom prst="rect">
            <a:avLst/>
          </a:prstGeom>
        </p:spPr>
        <p:txBody>
          <a:bodyPr lIns="0" tIns="0" rIns="0" bIns="0" rtlCol="0" anchor="t">
            <a:spAutoFit/>
          </a:bodyPr>
          <a:lstStyle/>
          <a:p>
            <a:pPr algn="l">
              <a:lnSpc>
                <a:spcPts val="2675"/>
              </a:lnSpc>
              <a:spcBef>
                <a:spcPct val="0"/>
              </a:spcBef>
            </a:pPr>
            <a:r>
              <a:rPr lang="en-US" sz="2229">
                <a:solidFill>
                  <a:srgbClr val="000000"/>
                </a:solidFill>
                <a:latin typeface="Muli"/>
                <a:ea typeface="Muli"/>
                <a:cs typeface="Muli"/>
                <a:sym typeface="Muli"/>
              </a:rPr>
              <a:t>Là một phần mềm mã nguồn mở dùng để quản trị cơ sở dữ liệu NoSQL.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560893"/>
            <a:chOff x="0" y="0"/>
            <a:chExt cx="4816593" cy="674474"/>
          </a:xfrm>
        </p:grpSpPr>
        <p:sp>
          <p:nvSpPr>
            <p:cNvPr id="3" name="Freeform 3"/>
            <p:cNvSpPr/>
            <p:nvPr/>
          </p:nvSpPr>
          <p:spPr>
            <a:xfrm>
              <a:off x="0" y="0"/>
              <a:ext cx="4816592" cy="674474"/>
            </a:xfrm>
            <a:custGeom>
              <a:avLst/>
              <a:gdLst/>
              <a:ahLst/>
              <a:cxnLst/>
              <a:rect l="l" t="t" r="r" b="b"/>
              <a:pathLst>
                <a:path w="4816592" h="674474">
                  <a:moveTo>
                    <a:pt x="0" y="0"/>
                  </a:moveTo>
                  <a:lnTo>
                    <a:pt x="4816592" y="0"/>
                  </a:lnTo>
                  <a:lnTo>
                    <a:pt x="4816592" y="674474"/>
                  </a:lnTo>
                  <a:lnTo>
                    <a:pt x="0" y="674474"/>
                  </a:lnTo>
                  <a:close/>
                </a:path>
              </a:pathLst>
            </a:custGeom>
            <a:solidFill>
              <a:srgbClr val="1B9461"/>
            </a:solidFill>
          </p:spPr>
        </p:sp>
        <p:sp>
          <p:nvSpPr>
            <p:cNvPr id="4" name="TextBox 4"/>
            <p:cNvSpPr txBox="1"/>
            <p:nvPr/>
          </p:nvSpPr>
          <p:spPr>
            <a:xfrm>
              <a:off x="0" y="-57150"/>
              <a:ext cx="4816593" cy="73162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008800" y="516069"/>
            <a:ext cx="7710141" cy="9258300"/>
            <a:chOff x="0" y="0"/>
            <a:chExt cx="2030654" cy="2438400"/>
          </a:xfrm>
        </p:grpSpPr>
        <p:sp>
          <p:nvSpPr>
            <p:cNvPr id="6" name="Freeform 6"/>
            <p:cNvSpPr/>
            <p:nvPr/>
          </p:nvSpPr>
          <p:spPr>
            <a:xfrm>
              <a:off x="0" y="0"/>
              <a:ext cx="2030654" cy="2438400"/>
            </a:xfrm>
            <a:custGeom>
              <a:avLst/>
              <a:gdLst/>
              <a:ahLst/>
              <a:cxnLst/>
              <a:rect l="l" t="t" r="r" b="b"/>
              <a:pathLst>
                <a:path w="2030654" h="2438400">
                  <a:moveTo>
                    <a:pt x="0" y="0"/>
                  </a:moveTo>
                  <a:lnTo>
                    <a:pt x="2030654" y="0"/>
                  </a:lnTo>
                  <a:lnTo>
                    <a:pt x="2030654" y="2438400"/>
                  </a:lnTo>
                  <a:lnTo>
                    <a:pt x="0" y="2438400"/>
                  </a:lnTo>
                  <a:close/>
                </a:path>
              </a:pathLst>
            </a:custGeom>
            <a:solidFill>
              <a:srgbClr val="FFFFFF"/>
            </a:solidFill>
            <a:ln cap="sq">
              <a:noFill/>
              <a:prstDash val="solid"/>
              <a:miter/>
            </a:ln>
          </p:spPr>
        </p:sp>
        <p:sp>
          <p:nvSpPr>
            <p:cNvPr id="7" name="TextBox 7"/>
            <p:cNvSpPr txBox="1"/>
            <p:nvPr/>
          </p:nvSpPr>
          <p:spPr>
            <a:xfrm>
              <a:off x="0" y="-57150"/>
              <a:ext cx="2030654" cy="249555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28700" y="3375118"/>
            <a:ext cx="7285637" cy="5058507"/>
          </a:xfrm>
          <a:prstGeom prst="rect">
            <a:avLst/>
          </a:prstGeom>
        </p:spPr>
        <p:txBody>
          <a:bodyPr lIns="0" tIns="0" rIns="0" bIns="0" rtlCol="0" anchor="t">
            <a:spAutoFit/>
          </a:bodyPr>
          <a:lstStyle/>
          <a:p>
            <a:pPr marL="474979" lvl="1" indent="-237490" algn="just">
              <a:lnSpc>
                <a:spcPts val="3079"/>
              </a:lnSpc>
              <a:buFont typeface="Arial"/>
              <a:buChar char="•"/>
            </a:pPr>
            <a:r>
              <a:rPr lang="en-US" sz="2199" spc="142">
                <a:solidFill>
                  <a:srgbClr val="FFFFFF"/>
                </a:solidFill>
                <a:latin typeface="Muli"/>
                <a:ea typeface="Muli"/>
                <a:cs typeface="Muli"/>
                <a:sym typeface="Muli"/>
              </a:rPr>
              <a:t>Để truy cập và sử dụng các chức năng hệ thống, người dùng cần phải đăng nhập khi có tài khoản (tài khoản được cấp do admin khi đã có thông tin trong gia phả). </a:t>
            </a:r>
          </a:p>
          <a:p>
            <a:pPr marL="474979" lvl="1" indent="-237490" algn="just">
              <a:lnSpc>
                <a:spcPts val="3079"/>
              </a:lnSpc>
              <a:buFont typeface="Arial"/>
              <a:buChar char="•"/>
            </a:pPr>
            <a:r>
              <a:rPr lang="en-US" sz="2199" spc="142">
                <a:solidFill>
                  <a:srgbClr val="FFFFFF"/>
                </a:solidFill>
                <a:latin typeface="Muli"/>
                <a:ea typeface="Muli"/>
                <a:cs typeface="Muli"/>
                <a:sym typeface="Muli"/>
              </a:rPr>
              <a:t>Để tránh dữ liệu bị thay đổi mất kiểm soát, tài khoản được cấp chỉ có thể xem chi tiết mối quan hệ, chứ không được có hành động như thêm, sửa, xóa, những hành động này do tài khoản admin thực hiện. Trong năm,dòng họ có thể tổ chức sự kiện nào đó.  </a:t>
            </a:r>
          </a:p>
          <a:p>
            <a:pPr marL="474979" lvl="1" indent="-237490" algn="just">
              <a:lnSpc>
                <a:spcPts val="3079"/>
              </a:lnSpc>
              <a:buFont typeface="Arial"/>
              <a:buChar char="•"/>
            </a:pPr>
            <a:r>
              <a:rPr lang="en-US" sz="2199" spc="142">
                <a:solidFill>
                  <a:srgbClr val="FFFFFF"/>
                </a:solidFill>
                <a:latin typeface="Muli"/>
                <a:ea typeface="Muli"/>
                <a:cs typeface="Muli"/>
                <a:sym typeface="Muli"/>
              </a:rPr>
              <a:t>Ngoài ra, cần có mục góp ý để các thành viên trong họ có thể đóng góp trực tiếp cho người phát triển.</a:t>
            </a:r>
          </a:p>
        </p:txBody>
      </p:sp>
      <p:grpSp>
        <p:nvGrpSpPr>
          <p:cNvPr id="9" name="Group 9"/>
          <p:cNvGrpSpPr/>
          <p:nvPr/>
        </p:nvGrpSpPr>
        <p:grpSpPr>
          <a:xfrm>
            <a:off x="571390" y="516069"/>
            <a:ext cx="1624046" cy="162404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 name="TextBox 11"/>
            <p:cNvSpPr txBox="1"/>
            <p:nvPr/>
          </p:nvSpPr>
          <p:spPr>
            <a:xfrm>
              <a:off x="76200" y="-66675"/>
              <a:ext cx="660400" cy="803275"/>
            </a:xfrm>
            <a:prstGeom prst="rect">
              <a:avLst/>
            </a:prstGeom>
          </p:spPr>
          <p:txBody>
            <a:bodyPr lIns="50800" tIns="50800" rIns="50800" bIns="50800" rtlCol="0" anchor="ctr"/>
            <a:lstStyle/>
            <a:p>
              <a:pPr algn="ctr">
                <a:lnSpc>
                  <a:spcPts val="7000"/>
                </a:lnSpc>
              </a:pPr>
              <a:r>
                <a:rPr lang="en-US" sz="5000" spc="325">
                  <a:solidFill>
                    <a:srgbClr val="1B9461"/>
                  </a:solidFill>
                  <a:latin typeface="Poppins"/>
                  <a:ea typeface="Poppins"/>
                  <a:cs typeface="Poppins"/>
                  <a:sym typeface="Poppins"/>
                </a:rPr>
                <a:t>2</a:t>
              </a:r>
            </a:p>
          </p:txBody>
        </p:sp>
      </p:grpSp>
      <p:sp>
        <p:nvSpPr>
          <p:cNvPr id="12" name="TextBox 12"/>
          <p:cNvSpPr txBox="1"/>
          <p:nvPr/>
        </p:nvSpPr>
        <p:spPr>
          <a:xfrm>
            <a:off x="2613799" y="1008984"/>
            <a:ext cx="5262784" cy="638216"/>
          </a:xfrm>
          <a:prstGeom prst="rect">
            <a:avLst/>
          </a:prstGeom>
        </p:spPr>
        <p:txBody>
          <a:bodyPr lIns="0" tIns="0" rIns="0" bIns="0" rtlCol="0" anchor="t">
            <a:spAutoFit/>
          </a:bodyPr>
          <a:lstStyle/>
          <a:p>
            <a:pPr algn="l">
              <a:lnSpc>
                <a:spcPts val="5040"/>
              </a:lnSpc>
              <a:spcBef>
                <a:spcPct val="0"/>
              </a:spcBef>
            </a:pPr>
            <a:r>
              <a:rPr lang="en-US" sz="4200">
                <a:solidFill>
                  <a:srgbClr val="FFFFFF"/>
                </a:solidFill>
                <a:latin typeface="Muli"/>
                <a:ea typeface="Muli"/>
                <a:cs typeface="Muli"/>
                <a:sym typeface="Muli"/>
              </a:rPr>
              <a:t>Phân tích hệ thống</a:t>
            </a:r>
          </a:p>
        </p:txBody>
      </p:sp>
      <p:sp>
        <p:nvSpPr>
          <p:cNvPr id="13" name="TextBox 13"/>
          <p:cNvSpPr txBox="1"/>
          <p:nvPr/>
        </p:nvSpPr>
        <p:spPr>
          <a:xfrm>
            <a:off x="10446553" y="882939"/>
            <a:ext cx="6812747" cy="1400299"/>
          </a:xfrm>
          <a:prstGeom prst="rect">
            <a:avLst/>
          </a:prstGeom>
        </p:spPr>
        <p:txBody>
          <a:bodyPr lIns="0" tIns="0" rIns="0" bIns="0" rtlCol="0" anchor="t">
            <a:spAutoFit/>
          </a:bodyPr>
          <a:lstStyle/>
          <a:p>
            <a:pPr algn="l">
              <a:lnSpc>
                <a:spcPts val="3719"/>
              </a:lnSpc>
            </a:pPr>
            <a:r>
              <a:rPr lang="en-US" sz="3099" b="1">
                <a:solidFill>
                  <a:srgbClr val="222222"/>
                </a:solidFill>
                <a:latin typeface="Muli Bold"/>
                <a:ea typeface="Muli Bold"/>
                <a:cs typeface="Muli Bold"/>
                <a:sym typeface="Muli Bold"/>
              </a:rPr>
              <a:t>Từ đoạn mô tả về hệ thống, ta có những chức này như sau:</a:t>
            </a:r>
          </a:p>
          <a:p>
            <a:pPr algn="ctr">
              <a:lnSpc>
                <a:spcPts val="3719"/>
              </a:lnSpc>
              <a:spcBef>
                <a:spcPct val="0"/>
              </a:spcBef>
            </a:pPr>
            <a:endParaRPr lang="en-US" sz="3099" b="1">
              <a:solidFill>
                <a:srgbClr val="222222"/>
              </a:solidFill>
              <a:latin typeface="Muli Bold"/>
              <a:ea typeface="Muli Bold"/>
              <a:cs typeface="Muli Bold"/>
              <a:sym typeface="Muli Bold"/>
            </a:endParaRPr>
          </a:p>
        </p:txBody>
      </p:sp>
      <p:sp>
        <p:nvSpPr>
          <p:cNvPr id="14" name="TextBox 14"/>
          <p:cNvSpPr txBox="1"/>
          <p:nvPr/>
        </p:nvSpPr>
        <p:spPr>
          <a:xfrm>
            <a:off x="10446553" y="2560893"/>
            <a:ext cx="5401669" cy="4190586"/>
          </a:xfrm>
          <a:prstGeom prst="rect">
            <a:avLst/>
          </a:prstGeom>
        </p:spPr>
        <p:txBody>
          <a:bodyPr lIns="0" tIns="0" rIns="0" bIns="0" rtlCol="0" anchor="t">
            <a:spAutoFit/>
          </a:bodyPr>
          <a:lstStyle/>
          <a:p>
            <a:pPr marL="604516" lvl="1" indent="-302258" algn="l">
              <a:lnSpc>
                <a:spcPts val="3359"/>
              </a:lnSpc>
              <a:buFont typeface="Arial"/>
              <a:buChar char="•"/>
            </a:pPr>
            <a:r>
              <a:rPr lang="en-US" sz="2799">
                <a:solidFill>
                  <a:srgbClr val="000000"/>
                </a:solidFill>
                <a:latin typeface="Muli"/>
                <a:ea typeface="Muli"/>
                <a:cs typeface="Muli"/>
                <a:sym typeface="Muli"/>
              </a:rPr>
              <a:t>Đăng nhập</a:t>
            </a:r>
          </a:p>
          <a:p>
            <a:pPr marL="604516" lvl="1" indent="-302258" algn="l">
              <a:lnSpc>
                <a:spcPts val="3359"/>
              </a:lnSpc>
              <a:buFont typeface="Arial"/>
              <a:buChar char="•"/>
            </a:pPr>
            <a:r>
              <a:rPr lang="en-US" sz="2799">
                <a:solidFill>
                  <a:srgbClr val="000000"/>
                </a:solidFill>
                <a:latin typeface="Muli"/>
                <a:ea typeface="Muli"/>
                <a:cs typeface="Muli"/>
                <a:sym typeface="Muli"/>
              </a:rPr>
              <a:t>Góp ý</a:t>
            </a:r>
          </a:p>
          <a:p>
            <a:pPr marL="604516" lvl="1" indent="-302258" algn="l">
              <a:lnSpc>
                <a:spcPts val="3359"/>
              </a:lnSpc>
              <a:buFont typeface="Arial"/>
              <a:buChar char="•"/>
            </a:pPr>
            <a:r>
              <a:rPr lang="en-US" sz="2799">
                <a:solidFill>
                  <a:srgbClr val="000000"/>
                </a:solidFill>
                <a:latin typeface="Muli"/>
                <a:ea typeface="Muli"/>
                <a:cs typeface="Muli"/>
                <a:sym typeface="Muli"/>
              </a:rPr>
              <a:t>Xem chi tiết mối quan hệ</a:t>
            </a:r>
          </a:p>
          <a:p>
            <a:pPr marL="604516" lvl="1" indent="-302258" algn="l">
              <a:lnSpc>
                <a:spcPts val="3359"/>
              </a:lnSpc>
              <a:buFont typeface="Arial"/>
              <a:buChar char="•"/>
            </a:pPr>
            <a:r>
              <a:rPr lang="en-US" sz="2799">
                <a:solidFill>
                  <a:srgbClr val="000000"/>
                </a:solidFill>
                <a:latin typeface="Muli"/>
                <a:ea typeface="Muli"/>
                <a:cs typeface="Muli"/>
                <a:sym typeface="Muli"/>
              </a:rPr>
              <a:t>Tìm kiếm người trong gia phả</a:t>
            </a:r>
          </a:p>
          <a:p>
            <a:pPr marL="604516" lvl="1" indent="-302258" algn="l">
              <a:lnSpc>
                <a:spcPts val="3359"/>
              </a:lnSpc>
              <a:buFont typeface="Arial"/>
              <a:buChar char="•"/>
            </a:pPr>
            <a:r>
              <a:rPr lang="en-US" sz="2799">
                <a:solidFill>
                  <a:srgbClr val="000000"/>
                </a:solidFill>
                <a:latin typeface="Muli"/>
                <a:ea typeface="Muli"/>
                <a:cs typeface="Muli"/>
                <a:sym typeface="Muli"/>
              </a:rPr>
              <a:t>Thêm tiểu sử</a:t>
            </a:r>
          </a:p>
          <a:p>
            <a:pPr marL="604516" lvl="1" indent="-302258" algn="l">
              <a:lnSpc>
                <a:spcPts val="3359"/>
              </a:lnSpc>
              <a:buFont typeface="Arial"/>
              <a:buChar char="•"/>
            </a:pPr>
            <a:r>
              <a:rPr lang="en-US" sz="2799">
                <a:solidFill>
                  <a:srgbClr val="000000"/>
                </a:solidFill>
                <a:latin typeface="Muli"/>
                <a:ea typeface="Muli"/>
                <a:cs typeface="Muli"/>
                <a:sym typeface="Muli"/>
              </a:rPr>
              <a:t>Quản lý mối quan hệ</a:t>
            </a:r>
          </a:p>
          <a:p>
            <a:pPr marL="604516" lvl="1" indent="-302258" algn="l">
              <a:lnSpc>
                <a:spcPts val="3359"/>
              </a:lnSpc>
              <a:buFont typeface="Arial"/>
              <a:buChar char="•"/>
            </a:pPr>
            <a:r>
              <a:rPr lang="en-US" sz="2799">
                <a:solidFill>
                  <a:srgbClr val="000000"/>
                </a:solidFill>
                <a:latin typeface="Muli"/>
                <a:ea typeface="Muli"/>
                <a:cs typeface="Muli"/>
                <a:sym typeface="Muli"/>
              </a:rPr>
              <a:t>Cấp tài khoản</a:t>
            </a:r>
          </a:p>
          <a:p>
            <a:pPr marL="604516" lvl="1" indent="-302258" algn="l">
              <a:lnSpc>
                <a:spcPts val="3359"/>
              </a:lnSpc>
              <a:buFont typeface="Arial"/>
              <a:buChar char="•"/>
            </a:pPr>
            <a:r>
              <a:rPr lang="en-US" sz="2799">
                <a:solidFill>
                  <a:srgbClr val="000000"/>
                </a:solidFill>
                <a:latin typeface="Muli"/>
                <a:ea typeface="Muli"/>
                <a:cs typeface="Muli"/>
                <a:sym typeface="Muli"/>
              </a:rPr>
              <a:t>Quản lý tài khoản</a:t>
            </a:r>
          </a:p>
          <a:p>
            <a:pPr marL="604516" lvl="1" indent="-302258" algn="l">
              <a:lnSpc>
                <a:spcPts val="3359"/>
              </a:lnSpc>
              <a:buFont typeface="Arial"/>
              <a:buChar char="•"/>
            </a:pPr>
            <a:r>
              <a:rPr lang="en-US" sz="2799">
                <a:solidFill>
                  <a:srgbClr val="000000"/>
                </a:solidFill>
                <a:latin typeface="Muli"/>
                <a:ea typeface="Muli"/>
                <a:cs typeface="Muli"/>
                <a:sym typeface="Muli"/>
              </a:rPr>
              <a:t>Quản lý sự kiện</a:t>
            </a:r>
          </a:p>
          <a:p>
            <a:pPr marL="604516" lvl="1" indent="-302258" algn="l">
              <a:lnSpc>
                <a:spcPts val="3359"/>
              </a:lnSpc>
              <a:buFont typeface="Arial"/>
              <a:buChar char="•"/>
            </a:pPr>
            <a:r>
              <a:rPr lang="en-US" sz="2799">
                <a:solidFill>
                  <a:srgbClr val="000000"/>
                </a:solidFill>
                <a:latin typeface="Muli"/>
                <a:ea typeface="Muli"/>
                <a:cs typeface="Muli"/>
                <a:sym typeface="Muli"/>
              </a:rPr>
              <a:t>Quản lý loại tài khoản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grpSp>
        <p:nvGrpSpPr>
          <p:cNvPr id="3" name="Group 3"/>
          <p:cNvGrpSpPr/>
          <p:nvPr/>
        </p:nvGrpSpPr>
        <p:grpSpPr>
          <a:xfrm>
            <a:off x="0" y="0"/>
            <a:ext cx="1028700" cy="1771441"/>
            <a:chOff x="0" y="0"/>
            <a:chExt cx="270933" cy="466552"/>
          </a:xfrm>
        </p:grpSpPr>
        <p:sp>
          <p:nvSpPr>
            <p:cNvPr id="4" name="Freeform 4"/>
            <p:cNvSpPr/>
            <p:nvPr/>
          </p:nvSpPr>
          <p:spPr>
            <a:xfrm>
              <a:off x="0" y="0"/>
              <a:ext cx="270933" cy="466552"/>
            </a:xfrm>
            <a:custGeom>
              <a:avLst/>
              <a:gdLst/>
              <a:ahLst/>
              <a:cxnLst/>
              <a:rect l="l" t="t" r="r" b="b"/>
              <a:pathLst>
                <a:path w="270933" h="466552">
                  <a:moveTo>
                    <a:pt x="0" y="0"/>
                  </a:moveTo>
                  <a:lnTo>
                    <a:pt x="270933" y="0"/>
                  </a:lnTo>
                  <a:lnTo>
                    <a:pt x="270933" y="466552"/>
                  </a:lnTo>
                  <a:lnTo>
                    <a:pt x="0" y="466552"/>
                  </a:lnTo>
                  <a:close/>
                </a:path>
              </a:pathLst>
            </a:custGeom>
            <a:solidFill>
              <a:srgbClr val="1B9461"/>
            </a:solidFill>
          </p:spPr>
        </p:sp>
        <p:sp>
          <p:nvSpPr>
            <p:cNvPr id="5" name="TextBox 5"/>
            <p:cNvSpPr txBox="1"/>
            <p:nvPr/>
          </p:nvSpPr>
          <p:spPr>
            <a:xfrm>
              <a:off x="0" y="-57150"/>
              <a:ext cx="270933" cy="523702"/>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0" y="8088569"/>
            <a:ext cx="1028700" cy="1169731"/>
            <a:chOff x="0" y="0"/>
            <a:chExt cx="270933" cy="308077"/>
          </a:xfrm>
        </p:grpSpPr>
        <p:sp>
          <p:nvSpPr>
            <p:cNvPr id="7" name="Freeform 7"/>
            <p:cNvSpPr/>
            <p:nvPr/>
          </p:nvSpPr>
          <p:spPr>
            <a:xfrm>
              <a:off x="0" y="0"/>
              <a:ext cx="270933" cy="308077"/>
            </a:xfrm>
            <a:custGeom>
              <a:avLst/>
              <a:gdLst/>
              <a:ahLst/>
              <a:cxnLst/>
              <a:rect l="l" t="t" r="r" b="b"/>
              <a:pathLst>
                <a:path w="270933" h="308077">
                  <a:moveTo>
                    <a:pt x="0" y="0"/>
                  </a:moveTo>
                  <a:lnTo>
                    <a:pt x="270933" y="0"/>
                  </a:lnTo>
                  <a:lnTo>
                    <a:pt x="270933" y="308077"/>
                  </a:lnTo>
                  <a:lnTo>
                    <a:pt x="0" y="308077"/>
                  </a:lnTo>
                  <a:close/>
                </a:path>
              </a:pathLst>
            </a:custGeom>
            <a:solidFill>
              <a:srgbClr val="222222"/>
            </a:solidFill>
          </p:spPr>
        </p:sp>
        <p:sp>
          <p:nvSpPr>
            <p:cNvPr id="8" name="TextBox 8"/>
            <p:cNvSpPr txBox="1"/>
            <p:nvPr/>
          </p:nvSpPr>
          <p:spPr>
            <a:xfrm>
              <a:off x="0" y="-57150"/>
              <a:ext cx="270933" cy="365227"/>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780649" y="8885345"/>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0" y="9258300"/>
            <a:ext cx="1028700" cy="1028700"/>
            <a:chOff x="0" y="0"/>
            <a:chExt cx="270933" cy="270933"/>
          </a:xfrm>
        </p:grpSpPr>
        <p:sp>
          <p:nvSpPr>
            <p:cNvPr id="11" name="Freeform 11"/>
            <p:cNvSpPr/>
            <p:nvPr/>
          </p:nvSpPr>
          <p:spPr>
            <a:xfrm>
              <a:off x="0" y="0"/>
              <a:ext cx="270933" cy="270933"/>
            </a:xfrm>
            <a:custGeom>
              <a:avLst/>
              <a:gdLst/>
              <a:ahLst/>
              <a:cxnLst/>
              <a:rect l="l" t="t" r="r" b="b"/>
              <a:pathLst>
                <a:path w="270933" h="270933">
                  <a:moveTo>
                    <a:pt x="0" y="0"/>
                  </a:moveTo>
                  <a:lnTo>
                    <a:pt x="270933" y="0"/>
                  </a:lnTo>
                  <a:lnTo>
                    <a:pt x="270933" y="270933"/>
                  </a:lnTo>
                  <a:lnTo>
                    <a:pt x="0" y="270933"/>
                  </a:lnTo>
                  <a:close/>
                </a:path>
              </a:pathLst>
            </a:custGeom>
            <a:solidFill>
              <a:srgbClr val="1B9461"/>
            </a:solidFill>
            <a:ln cap="sq">
              <a:noFill/>
              <a:prstDash val="solid"/>
              <a:miter/>
            </a:ln>
          </p:spPr>
        </p:sp>
        <p:sp>
          <p:nvSpPr>
            <p:cNvPr id="12" name="TextBox 12"/>
            <p:cNvSpPr txBox="1"/>
            <p:nvPr/>
          </p:nvSpPr>
          <p:spPr>
            <a:xfrm>
              <a:off x="0" y="-57150"/>
              <a:ext cx="270933" cy="328083"/>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1723107" y="9277350"/>
            <a:ext cx="14479624" cy="0"/>
          </a:xfrm>
          <a:prstGeom prst="line">
            <a:avLst/>
          </a:prstGeom>
          <a:ln w="38100" cap="flat">
            <a:solidFill>
              <a:srgbClr val="1B9461"/>
            </a:solidFill>
            <a:prstDash val="solid"/>
            <a:headEnd type="none" w="sm" len="sm"/>
            <a:tailEnd type="none" w="sm" len="sm"/>
          </a:ln>
        </p:spPr>
      </p:sp>
      <p:sp>
        <p:nvSpPr>
          <p:cNvPr id="14" name="AutoShape 14"/>
          <p:cNvSpPr/>
          <p:nvPr/>
        </p:nvSpPr>
        <p:spPr>
          <a:xfrm flipH="1">
            <a:off x="17240250" y="3024088"/>
            <a:ext cx="0" cy="5293724"/>
          </a:xfrm>
          <a:prstGeom prst="line">
            <a:avLst/>
          </a:prstGeom>
          <a:ln w="38100" cap="flat">
            <a:solidFill>
              <a:srgbClr val="1B9461"/>
            </a:solidFill>
            <a:prstDash val="solid"/>
            <a:headEnd type="none" w="sm" len="sm"/>
            <a:tailEnd type="none" w="sm" len="sm"/>
          </a:ln>
        </p:spPr>
      </p:sp>
      <p:sp>
        <p:nvSpPr>
          <p:cNvPr id="15" name="Freeform 15"/>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16"/>
          <p:cNvGrpSpPr/>
          <p:nvPr/>
        </p:nvGrpSpPr>
        <p:grpSpPr>
          <a:xfrm>
            <a:off x="16481007" y="1073135"/>
            <a:ext cx="1514312" cy="1301362"/>
            <a:chOff x="0" y="0"/>
            <a:chExt cx="812800" cy="698500"/>
          </a:xfrm>
        </p:grpSpPr>
        <p:sp>
          <p:nvSpPr>
            <p:cNvPr id="17" name="Freeform 1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sp>
        <p:sp>
          <p:nvSpPr>
            <p:cNvPr id="18" name="TextBox 1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19" name="AutoShape 19"/>
          <p:cNvSpPr/>
          <p:nvPr/>
        </p:nvSpPr>
        <p:spPr>
          <a:xfrm>
            <a:off x="1723107" y="2460438"/>
            <a:ext cx="903745" cy="0"/>
          </a:xfrm>
          <a:prstGeom prst="line">
            <a:avLst/>
          </a:prstGeom>
          <a:ln w="238125" cap="flat">
            <a:solidFill>
              <a:srgbClr val="1B9461"/>
            </a:solidFill>
            <a:prstDash val="solid"/>
            <a:headEnd type="none" w="sm" len="sm"/>
            <a:tailEnd type="none" w="sm" len="sm"/>
          </a:ln>
        </p:spPr>
      </p:sp>
      <p:sp>
        <p:nvSpPr>
          <p:cNvPr id="20" name="Freeform 20"/>
          <p:cNvSpPr/>
          <p:nvPr/>
        </p:nvSpPr>
        <p:spPr>
          <a:xfrm>
            <a:off x="5416872" y="2064034"/>
            <a:ext cx="7719037" cy="7082216"/>
          </a:xfrm>
          <a:custGeom>
            <a:avLst/>
            <a:gdLst/>
            <a:ahLst/>
            <a:cxnLst/>
            <a:rect l="l" t="t" r="r" b="b"/>
            <a:pathLst>
              <a:path w="7719037" h="7082216">
                <a:moveTo>
                  <a:pt x="0" y="0"/>
                </a:moveTo>
                <a:lnTo>
                  <a:pt x="7719037" y="0"/>
                </a:lnTo>
                <a:lnTo>
                  <a:pt x="7719037" y="7082216"/>
                </a:lnTo>
                <a:lnTo>
                  <a:pt x="0" y="7082216"/>
                </a:lnTo>
                <a:lnTo>
                  <a:pt x="0" y="0"/>
                </a:lnTo>
                <a:close/>
              </a:path>
            </a:pathLst>
          </a:custGeom>
          <a:blipFill>
            <a:blip r:embed="rId7"/>
            <a:stretch>
              <a:fillRect/>
            </a:stretch>
          </a:blipFill>
        </p:spPr>
      </p:sp>
      <p:sp>
        <p:nvSpPr>
          <p:cNvPr id="21" name="TextBox 21"/>
          <p:cNvSpPr txBox="1"/>
          <p:nvPr/>
        </p:nvSpPr>
        <p:spPr>
          <a:xfrm>
            <a:off x="1723107" y="900442"/>
            <a:ext cx="9721062" cy="1051541"/>
          </a:xfrm>
          <a:prstGeom prst="rect">
            <a:avLst/>
          </a:prstGeom>
        </p:spPr>
        <p:txBody>
          <a:bodyPr lIns="0" tIns="0" rIns="0" bIns="0" rtlCol="0" anchor="t">
            <a:spAutoFit/>
          </a:bodyPr>
          <a:lstStyle/>
          <a:p>
            <a:pPr algn="l">
              <a:lnSpc>
                <a:spcPts val="8193"/>
              </a:lnSpc>
              <a:spcBef>
                <a:spcPct val="0"/>
              </a:spcBef>
            </a:pPr>
            <a:r>
              <a:rPr lang="en-US" sz="5852" b="1" spc="380">
                <a:solidFill>
                  <a:srgbClr val="1B9461"/>
                </a:solidFill>
                <a:latin typeface="Poppins Bold"/>
                <a:ea typeface="Poppins Bold"/>
                <a:cs typeface="Poppins Bold"/>
                <a:sym typeface="Poppins Bold"/>
              </a:rPr>
              <a:t>BIỂU ĐỒ USE CASE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grpSp>
        <p:nvGrpSpPr>
          <p:cNvPr id="3" name="Group 3"/>
          <p:cNvGrpSpPr/>
          <p:nvPr/>
        </p:nvGrpSpPr>
        <p:grpSpPr>
          <a:xfrm>
            <a:off x="-2923769" y="242531"/>
            <a:ext cx="4561519" cy="10287000"/>
            <a:chOff x="0" y="0"/>
            <a:chExt cx="1201388" cy="2709333"/>
          </a:xfrm>
        </p:grpSpPr>
        <p:sp>
          <p:nvSpPr>
            <p:cNvPr id="4" name="Freeform 4"/>
            <p:cNvSpPr/>
            <p:nvPr/>
          </p:nvSpPr>
          <p:spPr>
            <a:xfrm>
              <a:off x="0" y="0"/>
              <a:ext cx="1201388" cy="2709333"/>
            </a:xfrm>
            <a:custGeom>
              <a:avLst/>
              <a:gdLst/>
              <a:ahLst/>
              <a:cxnLst/>
              <a:rect l="l" t="t" r="r" b="b"/>
              <a:pathLst>
                <a:path w="1201388" h="2709333">
                  <a:moveTo>
                    <a:pt x="0" y="0"/>
                  </a:moveTo>
                  <a:lnTo>
                    <a:pt x="1201388" y="0"/>
                  </a:lnTo>
                  <a:lnTo>
                    <a:pt x="1201388" y="2709333"/>
                  </a:lnTo>
                  <a:lnTo>
                    <a:pt x="0" y="2709333"/>
                  </a:lnTo>
                  <a:close/>
                </a:path>
              </a:pathLst>
            </a:custGeom>
            <a:solidFill>
              <a:srgbClr val="222222"/>
            </a:solidFill>
          </p:spPr>
        </p:sp>
        <p:sp>
          <p:nvSpPr>
            <p:cNvPr id="5" name="TextBox 5"/>
            <p:cNvSpPr txBox="1"/>
            <p:nvPr/>
          </p:nvSpPr>
          <p:spPr>
            <a:xfrm>
              <a:off x="0" y="-57150"/>
              <a:ext cx="1201388" cy="276648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699851" y="3428729"/>
            <a:ext cx="8603142" cy="6773610"/>
            <a:chOff x="0" y="0"/>
            <a:chExt cx="2265848" cy="1783996"/>
          </a:xfrm>
        </p:grpSpPr>
        <p:sp>
          <p:nvSpPr>
            <p:cNvPr id="7" name="Freeform 7"/>
            <p:cNvSpPr/>
            <p:nvPr/>
          </p:nvSpPr>
          <p:spPr>
            <a:xfrm>
              <a:off x="0" y="0"/>
              <a:ext cx="2265848" cy="1783996"/>
            </a:xfrm>
            <a:custGeom>
              <a:avLst/>
              <a:gdLst/>
              <a:ahLst/>
              <a:cxnLst/>
              <a:rect l="l" t="t" r="r" b="b"/>
              <a:pathLst>
                <a:path w="2265848" h="1783996">
                  <a:moveTo>
                    <a:pt x="0" y="0"/>
                  </a:moveTo>
                  <a:lnTo>
                    <a:pt x="2265848" y="0"/>
                  </a:lnTo>
                  <a:lnTo>
                    <a:pt x="2265848" y="1783996"/>
                  </a:lnTo>
                  <a:lnTo>
                    <a:pt x="0" y="1783996"/>
                  </a:lnTo>
                  <a:close/>
                </a:path>
              </a:pathLst>
            </a:custGeom>
            <a:solidFill>
              <a:srgbClr val="1B9461"/>
            </a:solidFill>
            <a:ln cap="sq">
              <a:noFill/>
              <a:prstDash val="solid"/>
              <a:miter/>
            </a:ln>
          </p:spPr>
        </p:sp>
        <p:sp>
          <p:nvSpPr>
            <p:cNvPr id="8" name="TextBox 8"/>
            <p:cNvSpPr txBox="1"/>
            <p:nvPr/>
          </p:nvSpPr>
          <p:spPr>
            <a:xfrm>
              <a:off x="0" y="-57150"/>
              <a:ext cx="2265848" cy="1841146"/>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780649" y="8885345"/>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AutoShape 10"/>
          <p:cNvSpPr/>
          <p:nvPr/>
        </p:nvSpPr>
        <p:spPr>
          <a:xfrm flipH="1">
            <a:off x="17240250" y="4803299"/>
            <a:ext cx="0" cy="3514512"/>
          </a:xfrm>
          <a:prstGeom prst="line">
            <a:avLst/>
          </a:prstGeom>
          <a:ln w="38100" cap="flat">
            <a:solidFill>
              <a:srgbClr val="1B9461"/>
            </a:solidFill>
            <a:prstDash val="solid"/>
            <a:headEnd type="none" w="sm" len="sm"/>
            <a:tailEnd type="none" w="sm" len="sm"/>
          </a:ln>
        </p:spPr>
      </p:sp>
      <p:sp>
        <p:nvSpPr>
          <p:cNvPr id="11" name="AutoShape 11"/>
          <p:cNvSpPr/>
          <p:nvPr/>
        </p:nvSpPr>
        <p:spPr>
          <a:xfrm flipV="1">
            <a:off x="8355855" y="9277350"/>
            <a:ext cx="7846876" cy="0"/>
          </a:xfrm>
          <a:prstGeom prst="line">
            <a:avLst/>
          </a:prstGeom>
          <a:ln w="38100" cap="flat">
            <a:solidFill>
              <a:srgbClr val="1B9461"/>
            </a:solidFill>
            <a:prstDash val="solid"/>
            <a:headEnd type="none" w="sm" len="sm"/>
            <a:tailEnd type="none" w="sm" len="sm"/>
          </a:ln>
        </p:spPr>
      </p:sp>
      <p:sp>
        <p:nvSpPr>
          <p:cNvPr id="12" name="Freeform 12"/>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3" name="Group 13"/>
          <p:cNvGrpSpPr/>
          <p:nvPr/>
        </p:nvGrpSpPr>
        <p:grpSpPr>
          <a:xfrm>
            <a:off x="16481007" y="1073135"/>
            <a:ext cx="1514312" cy="1301362"/>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sp>
        <p:sp>
          <p:nvSpPr>
            <p:cNvPr id="15" name="TextBox 15"/>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2656926" y="477063"/>
            <a:ext cx="1624046" cy="162404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9461"/>
            </a:solidFill>
          </p:spPr>
        </p:sp>
        <p:sp>
          <p:nvSpPr>
            <p:cNvPr id="18" name="TextBox 18"/>
            <p:cNvSpPr txBox="1"/>
            <p:nvPr/>
          </p:nvSpPr>
          <p:spPr>
            <a:xfrm>
              <a:off x="76200" y="-66675"/>
              <a:ext cx="660400" cy="803275"/>
            </a:xfrm>
            <a:prstGeom prst="rect">
              <a:avLst/>
            </a:prstGeom>
          </p:spPr>
          <p:txBody>
            <a:bodyPr lIns="50800" tIns="50800" rIns="50800" bIns="50800" rtlCol="0" anchor="ctr"/>
            <a:lstStyle/>
            <a:p>
              <a:pPr algn="ctr">
                <a:lnSpc>
                  <a:spcPts val="7000"/>
                </a:lnSpc>
              </a:pPr>
              <a:r>
                <a:rPr lang="en-US" sz="5000" spc="325">
                  <a:solidFill>
                    <a:srgbClr val="FFFFFF"/>
                  </a:solidFill>
                  <a:latin typeface="Poppins"/>
                  <a:ea typeface="Poppins"/>
                  <a:cs typeface="Poppins"/>
                  <a:sym typeface="Poppins"/>
                </a:rPr>
                <a:t>3</a:t>
              </a:r>
            </a:p>
          </p:txBody>
        </p:sp>
      </p:grpSp>
      <p:sp>
        <p:nvSpPr>
          <p:cNvPr id="19" name="TextBox 19"/>
          <p:cNvSpPr txBox="1"/>
          <p:nvPr/>
        </p:nvSpPr>
        <p:spPr>
          <a:xfrm>
            <a:off x="9635801" y="6451034"/>
            <a:ext cx="790715" cy="633749"/>
          </a:xfrm>
          <a:prstGeom prst="rect">
            <a:avLst/>
          </a:prstGeom>
        </p:spPr>
        <p:txBody>
          <a:bodyPr lIns="0" tIns="0" rIns="0" bIns="0" rtlCol="0" anchor="t">
            <a:spAutoFit/>
          </a:bodyPr>
          <a:lstStyle/>
          <a:p>
            <a:pPr algn="ctr">
              <a:lnSpc>
                <a:spcPts val="4963"/>
              </a:lnSpc>
              <a:spcBef>
                <a:spcPct val="0"/>
              </a:spcBef>
            </a:pPr>
            <a:r>
              <a:rPr lang="en-US" sz="3545" b="1">
                <a:solidFill>
                  <a:srgbClr val="FFFFFF"/>
                </a:solidFill>
                <a:latin typeface="Poppins Bold"/>
                <a:ea typeface="Poppins Bold"/>
                <a:cs typeface="Poppins Bold"/>
                <a:sym typeface="Poppins Bold"/>
              </a:rPr>
              <a:t>4</a:t>
            </a:r>
          </a:p>
        </p:txBody>
      </p:sp>
      <p:sp>
        <p:nvSpPr>
          <p:cNvPr id="20" name="TextBox 20"/>
          <p:cNvSpPr txBox="1"/>
          <p:nvPr/>
        </p:nvSpPr>
        <p:spPr>
          <a:xfrm>
            <a:off x="4718891" y="1017623"/>
            <a:ext cx="4392234" cy="638216"/>
          </a:xfrm>
          <a:prstGeom prst="rect">
            <a:avLst/>
          </a:prstGeom>
        </p:spPr>
        <p:txBody>
          <a:bodyPr lIns="0" tIns="0" rIns="0" bIns="0" rtlCol="0" anchor="t">
            <a:spAutoFit/>
          </a:bodyPr>
          <a:lstStyle/>
          <a:p>
            <a:pPr algn="l">
              <a:lnSpc>
                <a:spcPts val="5040"/>
              </a:lnSpc>
              <a:spcBef>
                <a:spcPct val="0"/>
              </a:spcBef>
            </a:pPr>
            <a:r>
              <a:rPr lang="en-US" sz="4200">
                <a:solidFill>
                  <a:srgbClr val="000000"/>
                </a:solidFill>
                <a:latin typeface="Muli"/>
                <a:ea typeface="Muli"/>
                <a:cs typeface="Muli"/>
                <a:sym typeface="Muli"/>
              </a:rPr>
              <a:t>Kết quả đạt được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t="-9222" b="-9222"/>
            </a:stretch>
          </a:blipFill>
        </p:spPr>
      </p:sp>
      <p:grpSp>
        <p:nvGrpSpPr>
          <p:cNvPr id="3" name="Group 3"/>
          <p:cNvGrpSpPr/>
          <p:nvPr/>
        </p:nvGrpSpPr>
        <p:grpSpPr>
          <a:xfrm>
            <a:off x="-2923769" y="242531"/>
            <a:ext cx="4561519" cy="10287000"/>
            <a:chOff x="0" y="0"/>
            <a:chExt cx="1201388" cy="2709333"/>
          </a:xfrm>
        </p:grpSpPr>
        <p:sp>
          <p:nvSpPr>
            <p:cNvPr id="4" name="Freeform 4"/>
            <p:cNvSpPr/>
            <p:nvPr/>
          </p:nvSpPr>
          <p:spPr>
            <a:xfrm>
              <a:off x="0" y="0"/>
              <a:ext cx="1201388" cy="2709333"/>
            </a:xfrm>
            <a:custGeom>
              <a:avLst/>
              <a:gdLst/>
              <a:ahLst/>
              <a:cxnLst/>
              <a:rect l="l" t="t" r="r" b="b"/>
              <a:pathLst>
                <a:path w="1201388" h="2709333">
                  <a:moveTo>
                    <a:pt x="0" y="0"/>
                  </a:moveTo>
                  <a:lnTo>
                    <a:pt x="1201388" y="0"/>
                  </a:lnTo>
                  <a:lnTo>
                    <a:pt x="1201388" y="2709333"/>
                  </a:lnTo>
                  <a:lnTo>
                    <a:pt x="0" y="2709333"/>
                  </a:lnTo>
                  <a:close/>
                </a:path>
              </a:pathLst>
            </a:custGeom>
            <a:solidFill>
              <a:srgbClr val="222222"/>
            </a:solidFill>
          </p:spPr>
        </p:sp>
        <p:sp>
          <p:nvSpPr>
            <p:cNvPr id="5" name="TextBox 5"/>
            <p:cNvSpPr txBox="1"/>
            <p:nvPr/>
          </p:nvSpPr>
          <p:spPr>
            <a:xfrm>
              <a:off x="0" y="-57150"/>
              <a:ext cx="1201388" cy="2766483"/>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7699851" y="3428729"/>
            <a:ext cx="8603142" cy="6773610"/>
            <a:chOff x="0" y="0"/>
            <a:chExt cx="2265848" cy="1783996"/>
          </a:xfrm>
        </p:grpSpPr>
        <p:sp>
          <p:nvSpPr>
            <p:cNvPr id="7" name="Freeform 7"/>
            <p:cNvSpPr/>
            <p:nvPr/>
          </p:nvSpPr>
          <p:spPr>
            <a:xfrm>
              <a:off x="0" y="0"/>
              <a:ext cx="2265848" cy="1783996"/>
            </a:xfrm>
            <a:custGeom>
              <a:avLst/>
              <a:gdLst/>
              <a:ahLst/>
              <a:cxnLst/>
              <a:rect l="l" t="t" r="r" b="b"/>
              <a:pathLst>
                <a:path w="2265848" h="1783996">
                  <a:moveTo>
                    <a:pt x="0" y="0"/>
                  </a:moveTo>
                  <a:lnTo>
                    <a:pt x="2265848" y="0"/>
                  </a:lnTo>
                  <a:lnTo>
                    <a:pt x="2265848" y="1783996"/>
                  </a:lnTo>
                  <a:lnTo>
                    <a:pt x="0" y="1783996"/>
                  </a:lnTo>
                  <a:close/>
                </a:path>
              </a:pathLst>
            </a:custGeom>
            <a:solidFill>
              <a:srgbClr val="1B9461"/>
            </a:solidFill>
            <a:ln cap="sq">
              <a:noFill/>
              <a:prstDash val="solid"/>
              <a:miter/>
            </a:ln>
          </p:spPr>
        </p:sp>
        <p:sp>
          <p:nvSpPr>
            <p:cNvPr id="8" name="TextBox 8"/>
            <p:cNvSpPr txBox="1"/>
            <p:nvPr/>
          </p:nvSpPr>
          <p:spPr>
            <a:xfrm>
              <a:off x="0" y="-57150"/>
              <a:ext cx="2265848" cy="1841146"/>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6780649" y="8885345"/>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AutoShape 10"/>
          <p:cNvSpPr/>
          <p:nvPr/>
        </p:nvSpPr>
        <p:spPr>
          <a:xfrm flipH="1">
            <a:off x="17240250" y="4803299"/>
            <a:ext cx="0" cy="3514512"/>
          </a:xfrm>
          <a:prstGeom prst="line">
            <a:avLst/>
          </a:prstGeom>
          <a:ln w="38100" cap="flat">
            <a:solidFill>
              <a:srgbClr val="1B9461"/>
            </a:solidFill>
            <a:prstDash val="solid"/>
            <a:headEnd type="none" w="sm" len="sm"/>
            <a:tailEnd type="none" w="sm" len="sm"/>
          </a:ln>
        </p:spPr>
      </p:sp>
      <p:sp>
        <p:nvSpPr>
          <p:cNvPr id="11" name="AutoShape 11"/>
          <p:cNvSpPr/>
          <p:nvPr/>
        </p:nvSpPr>
        <p:spPr>
          <a:xfrm flipV="1">
            <a:off x="8355855" y="9277350"/>
            <a:ext cx="7846876" cy="0"/>
          </a:xfrm>
          <a:prstGeom prst="line">
            <a:avLst/>
          </a:prstGeom>
          <a:ln w="38100" cap="flat">
            <a:solidFill>
              <a:srgbClr val="1B9461"/>
            </a:solidFill>
            <a:prstDash val="solid"/>
            <a:headEnd type="none" w="sm" len="sm"/>
            <a:tailEnd type="none" w="sm" len="sm"/>
          </a:ln>
        </p:spPr>
      </p:sp>
      <p:sp>
        <p:nvSpPr>
          <p:cNvPr id="12" name="Freeform 12"/>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3" name="Group 13"/>
          <p:cNvGrpSpPr/>
          <p:nvPr/>
        </p:nvGrpSpPr>
        <p:grpSpPr>
          <a:xfrm>
            <a:off x="16481007" y="1073135"/>
            <a:ext cx="1514312" cy="1301362"/>
            <a:chOff x="0" y="0"/>
            <a:chExt cx="812800" cy="698500"/>
          </a:xfrm>
        </p:grpSpPr>
        <p:sp>
          <p:nvSpPr>
            <p:cNvPr id="14" name="Freeform 1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sp>
        <p:sp>
          <p:nvSpPr>
            <p:cNvPr id="15" name="TextBox 15"/>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2656926" y="477063"/>
            <a:ext cx="1624046" cy="162404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9461"/>
            </a:solidFill>
          </p:spPr>
        </p:sp>
        <p:sp>
          <p:nvSpPr>
            <p:cNvPr id="18" name="TextBox 18"/>
            <p:cNvSpPr txBox="1"/>
            <p:nvPr/>
          </p:nvSpPr>
          <p:spPr>
            <a:xfrm>
              <a:off x="76200" y="-66675"/>
              <a:ext cx="660400" cy="803275"/>
            </a:xfrm>
            <a:prstGeom prst="rect">
              <a:avLst/>
            </a:prstGeom>
          </p:spPr>
          <p:txBody>
            <a:bodyPr lIns="50800" tIns="50800" rIns="50800" bIns="50800" rtlCol="0" anchor="ctr"/>
            <a:lstStyle/>
            <a:p>
              <a:pPr algn="ctr">
                <a:lnSpc>
                  <a:spcPts val="7000"/>
                </a:lnSpc>
              </a:pPr>
              <a:r>
                <a:rPr lang="en-US" sz="5000" spc="325">
                  <a:solidFill>
                    <a:srgbClr val="FFFFFF"/>
                  </a:solidFill>
                  <a:latin typeface="Poppins"/>
                  <a:ea typeface="Poppins"/>
                  <a:cs typeface="Poppins"/>
                  <a:sym typeface="Poppins"/>
                </a:rPr>
                <a:t>3</a:t>
              </a:r>
            </a:p>
          </p:txBody>
        </p:sp>
      </p:grpSp>
      <p:sp>
        <p:nvSpPr>
          <p:cNvPr id="19" name="Freeform 19"/>
          <p:cNvSpPr/>
          <p:nvPr/>
        </p:nvSpPr>
        <p:spPr>
          <a:xfrm>
            <a:off x="3460496" y="3428729"/>
            <a:ext cx="11301259" cy="5127946"/>
          </a:xfrm>
          <a:custGeom>
            <a:avLst/>
            <a:gdLst/>
            <a:ahLst/>
            <a:cxnLst/>
            <a:rect l="l" t="t" r="r" b="b"/>
            <a:pathLst>
              <a:path w="11301259" h="5127946">
                <a:moveTo>
                  <a:pt x="0" y="0"/>
                </a:moveTo>
                <a:lnTo>
                  <a:pt x="11301259" y="0"/>
                </a:lnTo>
                <a:lnTo>
                  <a:pt x="11301259" y="5127946"/>
                </a:lnTo>
                <a:lnTo>
                  <a:pt x="0" y="5127946"/>
                </a:lnTo>
                <a:lnTo>
                  <a:pt x="0" y="0"/>
                </a:lnTo>
                <a:close/>
              </a:path>
            </a:pathLst>
          </a:custGeom>
          <a:blipFill>
            <a:blip r:embed="rId7"/>
            <a:stretch>
              <a:fillRect/>
            </a:stretch>
          </a:blipFill>
        </p:spPr>
      </p:sp>
      <p:sp>
        <p:nvSpPr>
          <p:cNvPr id="20" name="TextBox 20"/>
          <p:cNvSpPr txBox="1"/>
          <p:nvPr/>
        </p:nvSpPr>
        <p:spPr>
          <a:xfrm>
            <a:off x="4718891" y="1017623"/>
            <a:ext cx="4392234" cy="638216"/>
          </a:xfrm>
          <a:prstGeom prst="rect">
            <a:avLst/>
          </a:prstGeom>
        </p:spPr>
        <p:txBody>
          <a:bodyPr lIns="0" tIns="0" rIns="0" bIns="0" rtlCol="0" anchor="t">
            <a:spAutoFit/>
          </a:bodyPr>
          <a:lstStyle/>
          <a:p>
            <a:pPr algn="l">
              <a:lnSpc>
                <a:spcPts val="5040"/>
              </a:lnSpc>
              <a:spcBef>
                <a:spcPct val="0"/>
              </a:spcBef>
            </a:pPr>
            <a:r>
              <a:rPr lang="en-US" sz="4200">
                <a:solidFill>
                  <a:srgbClr val="000000"/>
                </a:solidFill>
                <a:latin typeface="Muli"/>
                <a:ea typeface="Muli"/>
                <a:cs typeface="Muli"/>
                <a:sym typeface="Muli"/>
              </a:rPr>
              <a:t>Kết quả đạt được</a:t>
            </a:r>
          </a:p>
        </p:txBody>
      </p:sp>
      <p:sp>
        <p:nvSpPr>
          <p:cNvPr id="21" name="TextBox 21"/>
          <p:cNvSpPr txBox="1"/>
          <p:nvPr/>
        </p:nvSpPr>
        <p:spPr>
          <a:xfrm>
            <a:off x="3468949" y="2386756"/>
            <a:ext cx="5040612" cy="651551"/>
          </a:xfrm>
          <a:prstGeom prst="rect">
            <a:avLst/>
          </a:prstGeom>
        </p:spPr>
        <p:txBody>
          <a:bodyPr lIns="0" tIns="0" rIns="0" bIns="0" rtlCol="0" anchor="t">
            <a:spAutoFit/>
          </a:bodyPr>
          <a:lstStyle/>
          <a:p>
            <a:pPr algn="just">
              <a:lnSpc>
                <a:spcPts val="5040"/>
              </a:lnSpc>
              <a:spcBef>
                <a:spcPct val="0"/>
              </a:spcBef>
            </a:pPr>
            <a:r>
              <a:rPr lang="en-US" sz="3600" spc="234">
                <a:solidFill>
                  <a:srgbClr val="222222"/>
                </a:solidFill>
                <a:latin typeface="Poppins"/>
                <a:ea typeface="Poppins"/>
                <a:cs typeface="Poppins"/>
                <a:sym typeface="Poppins"/>
              </a:rPr>
              <a:t>Màn hình trang chủ</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3769" y="242531"/>
            <a:ext cx="4561519" cy="10287000"/>
            <a:chOff x="0" y="0"/>
            <a:chExt cx="1201388" cy="2709333"/>
          </a:xfrm>
        </p:grpSpPr>
        <p:sp>
          <p:nvSpPr>
            <p:cNvPr id="3" name="Freeform 3"/>
            <p:cNvSpPr/>
            <p:nvPr/>
          </p:nvSpPr>
          <p:spPr>
            <a:xfrm>
              <a:off x="0" y="0"/>
              <a:ext cx="1201388" cy="2709333"/>
            </a:xfrm>
            <a:custGeom>
              <a:avLst/>
              <a:gdLst/>
              <a:ahLst/>
              <a:cxnLst/>
              <a:rect l="l" t="t" r="r" b="b"/>
              <a:pathLst>
                <a:path w="1201388" h="2709333">
                  <a:moveTo>
                    <a:pt x="0" y="0"/>
                  </a:moveTo>
                  <a:lnTo>
                    <a:pt x="1201388" y="0"/>
                  </a:lnTo>
                  <a:lnTo>
                    <a:pt x="1201388" y="2709333"/>
                  </a:lnTo>
                  <a:lnTo>
                    <a:pt x="0" y="2709333"/>
                  </a:lnTo>
                  <a:close/>
                </a:path>
              </a:pathLst>
            </a:custGeom>
            <a:solidFill>
              <a:srgbClr val="222222"/>
            </a:solidFill>
          </p:spPr>
        </p:sp>
        <p:sp>
          <p:nvSpPr>
            <p:cNvPr id="4" name="TextBox 4"/>
            <p:cNvSpPr txBox="1"/>
            <p:nvPr/>
          </p:nvSpPr>
          <p:spPr>
            <a:xfrm>
              <a:off x="0" y="-57150"/>
              <a:ext cx="1201388" cy="276648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699851" y="3428729"/>
            <a:ext cx="8603142" cy="6773610"/>
            <a:chOff x="0" y="0"/>
            <a:chExt cx="2265848" cy="1783996"/>
          </a:xfrm>
        </p:grpSpPr>
        <p:sp>
          <p:nvSpPr>
            <p:cNvPr id="6" name="Freeform 6"/>
            <p:cNvSpPr/>
            <p:nvPr/>
          </p:nvSpPr>
          <p:spPr>
            <a:xfrm>
              <a:off x="0" y="0"/>
              <a:ext cx="2265848" cy="1783996"/>
            </a:xfrm>
            <a:custGeom>
              <a:avLst/>
              <a:gdLst/>
              <a:ahLst/>
              <a:cxnLst/>
              <a:rect l="l" t="t" r="r" b="b"/>
              <a:pathLst>
                <a:path w="2265848" h="1783996">
                  <a:moveTo>
                    <a:pt x="0" y="0"/>
                  </a:moveTo>
                  <a:lnTo>
                    <a:pt x="2265848" y="0"/>
                  </a:lnTo>
                  <a:lnTo>
                    <a:pt x="2265848" y="1783996"/>
                  </a:lnTo>
                  <a:lnTo>
                    <a:pt x="0" y="1783996"/>
                  </a:lnTo>
                  <a:close/>
                </a:path>
              </a:pathLst>
            </a:custGeom>
            <a:solidFill>
              <a:srgbClr val="1B9461"/>
            </a:solidFill>
            <a:ln cap="sq">
              <a:noFill/>
              <a:prstDash val="solid"/>
              <a:miter/>
            </a:ln>
          </p:spPr>
        </p:sp>
        <p:sp>
          <p:nvSpPr>
            <p:cNvPr id="7" name="TextBox 7"/>
            <p:cNvSpPr txBox="1"/>
            <p:nvPr/>
          </p:nvSpPr>
          <p:spPr>
            <a:xfrm>
              <a:off x="0" y="-57150"/>
              <a:ext cx="2265848" cy="1841146"/>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6780649" y="8885345"/>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AutoShape 9"/>
          <p:cNvSpPr/>
          <p:nvPr/>
        </p:nvSpPr>
        <p:spPr>
          <a:xfrm flipH="1">
            <a:off x="17240250" y="4803299"/>
            <a:ext cx="0" cy="3514512"/>
          </a:xfrm>
          <a:prstGeom prst="line">
            <a:avLst/>
          </a:prstGeom>
          <a:ln w="38100" cap="flat">
            <a:solidFill>
              <a:srgbClr val="1B9461"/>
            </a:solidFill>
            <a:prstDash val="solid"/>
            <a:headEnd type="none" w="sm" len="sm"/>
            <a:tailEnd type="none" w="sm" len="sm"/>
          </a:ln>
        </p:spPr>
      </p:sp>
      <p:sp>
        <p:nvSpPr>
          <p:cNvPr id="10" name="Freeform 10"/>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a:off x="16481007" y="1073135"/>
            <a:ext cx="1514312" cy="1301362"/>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sp>
        <p:sp>
          <p:nvSpPr>
            <p:cNvPr id="13" name="TextBox 13"/>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608449" y="99770"/>
            <a:ext cx="1624046" cy="1624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9461"/>
            </a:solidFill>
          </p:spPr>
        </p:sp>
        <p:sp>
          <p:nvSpPr>
            <p:cNvPr id="16" name="TextBox 16"/>
            <p:cNvSpPr txBox="1"/>
            <p:nvPr/>
          </p:nvSpPr>
          <p:spPr>
            <a:xfrm>
              <a:off x="76200" y="-66675"/>
              <a:ext cx="660400" cy="803275"/>
            </a:xfrm>
            <a:prstGeom prst="rect">
              <a:avLst/>
            </a:prstGeom>
          </p:spPr>
          <p:txBody>
            <a:bodyPr lIns="50800" tIns="50800" rIns="50800" bIns="50800" rtlCol="0" anchor="ctr"/>
            <a:lstStyle/>
            <a:p>
              <a:pPr algn="ctr">
                <a:lnSpc>
                  <a:spcPts val="7000"/>
                </a:lnSpc>
              </a:pPr>
              <a:r>
                <a:rPr lang="en-US" sz="5000" spc="325">
                  <a:solidFill>
                    <a:srgbClr val="FFFFFF"/>
                  </a:solidFill>
                  <a:latin typeface="Poppins"/>
                  <a:ea typeface="Poppins"/>
                  <a:cs typeface="Poppins"/>
                  <a:sym typeface="Poppins"/>
                </a:rPr>
                <a:t>3</a:t>
              </a:r>
            </a:p>
          </p:txBody>
        </p:sp>
      </p:grpSp>
      <p:sp>
        <p:nvSpPr>
          <p:cNvPr id="17" name="Freeform 17"/>
          <p:cNvSpPr/>
          <p:nvPr/>
        </p:nvSpPr>
        <p:spPr>
          <a:xfrm>
            <a:off x="3315243" y="2837835"/>
            <a:ext cx="11301259" cy="2118986"/>
          </a:xfrm>
          <a:custGeom>
            <a:avLst/>
            <a:gdLst/>
            <a:ahLst/>
            <a:cxnLst/>
            <a:rect l="l" t="t" r="r" b="b"/>
            <a:pathLst>
              <a:path w="11301259" h="2118986">
                <a:moveTo>
                  <a:pt x="0" y="0"/>
                </a:moveTo>
                <a:lnTo>
                  <a:pt x="11301259" y="0"/>
                </a:lnTo>
                <a:lnTo>
                  <a:pt x="11301259" y="2118986"/>
                </a:lnTo>
                <a:lnTo>
                  <a:pt x="0" y="2118986"/>
                </a:lnTo>
                <a:lnTo>
                  <a:pt x="0" y="0"/>
                </a:lnTo>
                <a:close/>
              </a:path>
            </a:pathLst>
          </a:custGeom>
          <a:blipFill>
            <a:blip r:embed="rId6"/>
            <a:stretch>
              <a:fillRect/>
            </a:stretch>
          </a:blipFill>
        </p:spPr>
      </p:sp>
      <p:sp>
        <p:nvSpPr>
          <p:cNvPr id="18" name="Freeform 18"/>
          <p:cNvSpPr/>
          <p:nvPr/>
        </p:nvSpPr>
        <p:spPr>
          <a:xfrm>
            <a:off x="3420472" y="5819872"/>
            <a:ext cx="8974569" cy="3735664"/>
          </a:xfrm>
          <a:custGeom>
            <a:avLst/>
            <a:gdLst/>
            <a:ahLst/>
            <a:cxnLst/>
            <a:rect l="l" t="t" r="r" b="b"/>
            <a:pathLst>
              <a:path w="8974569" h="3735664">
                <a:moveTo>
                  <a:pt x="0" y="0"/>
                </a:moveTo>
                <a:lnTo>
                  <a:pt x="8974568" y="0"/>
                </a:lnTo>
                <a:lnTo>
                  <a:pt x="8974568" y="3735665"/>
                </a:lnTo>
                <a:lnTo>
                  <a:pt x="0" y="3735665"/>
                </a:lnTo>
                <a:lnTo>
                  <a:pt x="0" y="0"/>
                </a:lnTo>
                <a:close/>
              </a:path>
            </a:pathLst>
          </a:custGeom>
          <a:blipFill>
            <a:blip r:embed="rId7"/>
            <a:stretch>
              <a:fillRect/>
            </a:stretch>
          </a:blipFill>
        </p:spPr>
      </p:sp>
      <p:sp>
        <p:nvSpPr>
          <p:cNvPr id="19" name="TextBox 19"/>
          <p:cNvSpPr txBox="1"/>
          <p:nvPr/>
        </p:nvSpPr>
        <p:spPr>
          <a:xfrm>
            <a:off x="4670415" y="640331"/>
            <a:ext cx="4392234" cy="638216"/>
          </a:xfrm>
          <a:prstGeom prst="rect">
            <a:avLst/>
          </a:prstGeom>
        </p:spPr>
        <p:txBody>
          <a:bodyPr lIns="0" tIns="0" rIns="0" bIns="0" rtlCol="0" anchor="t">
            <a:spAutoFit/>
          </a:bodyPr>
          <a:lstStyle/>
          <a:p>
            <a:pPr algn="l">
              <a:lnSpc>
                <a:spcPts val="5040"/>
              </a:lnSpc>
              <a:spcBef>
                <a:spcPct val="0"/>
              </a:spcBef>
            </a:pPr>
            <a:r>
              <a:rPr lang="en-US" sz="4200">
                <a:solidFill>
                  <a:srgbClr val="000000"/>
                </a:solidFill>
                <a:latin typeface="Muli"/>
                <a:ea typeface="Muli"/>
                <a:cs typeface="Muli"/>
                <a:sym typeface="Muli"/>
              </a:rPr>
              <a:t>Kết quả đạt được</a:t>
            </a:r>
          </a:p>
        </p:txBody>
      </p:sp>
      <p:sp>
        <p:nvSpPr>
          <p:cNvPr id="20" name="TextBox 20"/>
          <p:cNvSpPr txBox="1"/>
          <p:nvPr/>
        </p:nvSpPr>
        <p:spPr>
          <a:xfrm>
            <a:off x="3315243" y="1795862"/>
            <a:ext cx="5650629" cy="651551"/>
          </a:xfrm>
          <a:prstGeom prst="rect">
            <a:avLst/>
          </a:prstGeom>
        </p:spPr>
        <p:txBody>
          <a:bodyPr lIns="0" tIns="0" rIns="0" bIns="0" rtlCol="0" anchor="t">
            <a:spAutoFit/>
          </a:bodyPr>
          <a:lstStyle/>
          <a:p>
            <a:pPr algn="just">
              <a:lnSpc>
                <a:spcPts val="5040"/>
              </a:lnSpc>
              <a:spcBef>
                <a:spcPct val="0"/>
              </a:spcBef>
            </a:pPr>
            <a:r>
              <a:rPr lang="en-US" sz="3600" spc="234">
                <a:solidFill>
                  <a:srgbClr val="222222"/>
                </a:solidFill>
                <a:latin typeface="Poppins"/>
                <a:ea typeface="Poppins"/>
                <a:cs typeface="Poppins"/>
                <a:sym typeface="Poppins"/>
              </a:rPr>
              <a:t>Màn hình đăng nhập</a:t>
            </a:r>
          </a:p>
        </p:txBody>
      </p:sp>
      <p:sp>
        <p:nvSpPr>
          <p:cNvPr id="21" name="TextBox 21"/>
          <p:cNvSpPr txBox="1"/>
          <p:nvPr/>
        </p:nvSpPr>
        <p:spPr>
          <a:xfrm>
            <a:off x="3420472" y="5271146"/>
            <a:ext cx="4002857" cy="510407"/>
          </a:xfrm>
          <a:prstGeom prst="rect">
            <a:avLst/>
          </a:prstGeom>
        </p:spPr>
        <p:txBody>
          <a:bodyPr lIns="0" tIns="0" rIns="0" bIns="0" rtlCol="0" anchor="t">
            <a:spAutoFit/>
          </a:bodyPr>
          <a:lstStyle/>
          <a:p>
            <a:pPr algn="just">
              <a:lnSpc>
                <a:spcPts val="4002"/>
              </a:lnSpc>
              <a:spcBef>
                <a:spcPct val="0"/>
              </a:spcBef>
            </a:pPr>
            <a:r>
              <a:rPr lang="en-US" sz="2858" spc="185">
                <a:solidFill>
                  <a:srgbClr val="222222"/>
                </a:solidFill>
                <a:latin typeface="Poppins"/>
                <a:ea typeface="Poppins"/>
                <a:cs typeface="Poppins"/>
                <a:sym typeface="Poppins"/>
              </a:rPr>
              <a:t>Màn hình góp ý</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3769" y="242531"/>
            <a:ext cx="4561519" cy="10287000"/>
            <a:chOff x="0" y="0"/>
            <a:chExt cx="1201388" cy="2709333"/>
          </a:xfrm>
        </p:grpSpPr>
        <p:sp>
          <p:nvSpPr>
            <p:cNvPr id="3" name="Freeform 3"/>
            <p:cNvSpPr/>
            <p:nvPr/>
          </p:nvSpPr>
          <p:spPr>
            <a:xfrm>
              <a:off x="0" y="0"/>
              <a:ext cx="1201388" cy="2709333"/>
            </a:xfrm>
            <a:custGeom>
              <a:avLst/>
              <a:gdLst/>
              <a:ahLst/>
              <a:cxnLst/>
              <a:rect l="l" t="t" r="r" b="b"/>
              <a:pathLst>
                <a:path w="1201388" h="2709333">
                  <a:moveTo>
                    <a:pt x="0" y="0"/>
                  </a:moveTo>
                  <a:lnTo>
                    <a:pt x="1201388" y="0"/>
                  </a:lnTo>
                  <a:lnTo>
                    <a:pt x="1201388" y="2709333"/>
                  </a:lnTo>
                  <a:lnTo>
                    <a:pt x="0" y="2709333"/>
                  </a:lnTo>
                  <a:close/>
                </a:path>
              </a:pathLst>
            </a:custGeom>
            <a:solidFill>
              <a:srgbClr val="222222"/>
            </a:solidFill>
          </p:spPr>
        </p:sp>
        <p:sp>
          <p:nvSpPr>
            <p:cNvPr id="4" name="TextBox 4"/>
            <p:cNvSpPr txBox="1"/>
            <p:nvPr/>
          </p:nvSpPr>
          <p:spPr>
            <a:xfrm>
              <a:off x="0" y="-57150"/>
              <a:ext cx="1201388" cy="276648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7699851" y="3428729"/>
            <a:ext cx="8603142" cy="6773610"/>
            <a:chOff x="0" y="0"/>
            <a:chExt cx="2265848" cy="1783996"/>
          </a:xfrm>
        </p:grpSpPr>
        <p:sp>
          <p:nvSpPr>
            <p:cNvPr id="6" name="Freeform 6"/>
            <p:cNvSpPr/>
            <p:nvPr/>
          </p:nvSpPr>
          <p:spPr>
            <a:xfrm>
              <a:off x="0" y="0"/>
              <a:ext cx="2265848" cy="1783996"/>
            </a:xfrm>
            <a:custGeom>
              <a:avLst/>
              <a:gdLst/>
              <a:ahLst/>
              <a:cxnLst/>
              <a:rect l="l" t="t" r="r" b="b"/>
              <a:pathLst>
                <a:path w="2265848" h="1783996">
                  <a:moveTo>
                    <a:pt x="0" y="0"/>
                  </a:moveTo>
                  <a:lnTo>
                    <a:pt x="2265848" y="0"/>
                  </a:lnTo>
                  <a:lnTo>
                    <a:pt x="2265848" y="1783996"/>
                  </a:lnTo>
                  <a:lnTo>
                    <a:pt x="0" y="1783996"/>
                  </a:lnTo>
                  <a:close/>
                </a:path>
              </a:pathLst>
            </a:custGeom>
            <a:solidFill>
              <a:srgbClr val="1B9461"/>
            </a:solidFill>
            <a:ln cap="sq">
              <a:noFill/>
              <a:prstDash val="solid"/>
              <a:miter/>
            </a:ln>
          </p:spPr>
        </p:sp>
        <p:sp>
          <p:nvSpPr>
            <p:cNvPr id="7" name="TextBox 7"/>
            <p:cNvSpPr txBox="1"/>
            <p:nvPr/>
          </p:nvSpPr>
          <p:spPr>
            <a:xfrm>
              <a:off x="0" y="-57150"/>
              <a:ext cx="2265848" cy="1841146"/>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6780649" y="8885345"/>
            <a:ext cx="919202" cy="745910"/>
          </a:xfrm>
          <a:custGeom>
            <a:avLst/>
            <a:gdLst/>
            <a:ahLst/>
            <a:cxnLst/>
            <a:rect l="l" t="t" r="r" b="b"/>
            <a:pathLst>
              <a:path w="919202" h="745910">
                <a:moveTo>
                  <a:pt x="0" y="0"/>
                </a:moveTo>
                <a:lnTo>
                  <a:pt x="919202" y="0"/>
                </a:lnTo>
                <a:lnTo>
                  <a:pt x="919202" y="745910"/>
                </a:lnTo>
                <a:lnTo>
                  <a:pt x="0" y="7459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AutoShape 9"/>
          <p:cNvSpPr/>
          <p:nvPr/>
        </p:nvSpPr>
        <p:spPr>
          <a:xfrm flipH="1">
            <a:off x="17240250" y="4803299"/>
            <a:ext cx="0" cy="3514512"/>
          </a:xfrm>
          <a:prstGeom prst="line">
            <a:avLst/>
          </a:prstGeom>
          <a:ln w="38100" cap="flat">
            <a:solidFill>
              <a:srgbClr val="1B9461"/>
            </a:solidFill>
            <a:prstDash val="solid"/>
            <a:headEnd type="none" w="sm" len="sm"/>
            <a:tailEnd type="none" w="sm" len="sm"/>
          </a:ln>
        </p:spPr>
      </p:sp>
      <p:sp>
        <p:nvSpPr>
          <p:cNvPr id="10" name="Freeform 10"/>
          <p:cNvSpPr/>
          <p:nvPr/>
        </p:nvSpPr>
        <p:spPr>
          <a:xfrm rot="5324316">
            <a:off x="14890109" y="-3175249"/>
            <a:ext cx="6662432" cy="5614266"/>
          </a:xfrm>
          <a:custGeom>
            <a:avLst/>
            <a:gdLst/>
            <a:ahLst/>
            <a:cxnLst/>
            <a:rect l="l" t="t" r="r" b="b"/>
            <a:pathLst>
              <a:path w="6662432" h="5614266">
                <a:moveTo>
                  <a:pt x="0" y="0"/>
                </a:moveTo>
                <a:lnTo>
                  <a:pt x="6662432" y="0"/>
                </a:lnTo>
                <a:lnTo>
                  <a:pt x="6662432" y="5614266"/>
                </a:lnTo>
                <a:lnTo>
                  <a:pt x="0" y="56142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1" name="Group 11"/>
          <p:cNvGrpSpPr/>
          <p:nvPr/>
        </p:nvGrpSpPr>
        <p:grpSpPr>
          <a:xfrm>
            <a:off x="16481007" y="1073135"/>
            <a:ext cx="1514312" cy="1301362"/>
            <a:chOff x="0" y="0"/>
            <a:chExt cx="812800" cy="698500"/>
          </a:xfrm>
        </p:grpSpPr>
        <p:sp>
          <p:nvSpPr>
            <p:cNvPr id="12" name="Freeform 1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B9461"/>
            </a:solidFill>
          </p:spPr>
        </p:sp>
        <p:sp>
          <p:nvSpPr>
            <p:cNvPr id="13" name="TextBox 13"/>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608449" y="99770"/>
            <a:ext cx="1624046" cy="1624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9461"/>
            </a:solidFill>
          </p:spPr>
        </p:sp>
        <p:sp>
          <p:nvSpPr>
            <p:cNvPr id="16" name="TextBox 16"/>
            <p:cNvSpPr txBox="1"/>
            <p:nvPr/>
          </p:nvSpPr>
          <p:spPr>
            <a:xfrm>
              <a:off x="76200" y="-66675"/>
              <a:ext cx="660400" cy="803275"/>
            </a:xfrm>
            <a:prstGeom prst="rect">
              <a:avLst/>
            </a:prstGeom>
          </p:spPr>
          <p:txBody>
            <a:bodyPr lIns="50800" tIns="50800" rIns="50800" bIns="50800" rtlCol="0" anchor="ctr"/>
            <a:lstStyle/>
            <a:p>
              <a:pPr algn="ctr">
                <a:lnSpc>
                  <a:spcPts val="7000"/>
                </a:lnSpc>
              </a:pPr>
              <a:r>
                <a:rPr lang="en-US" sz="5000" spc="325">
                  <a:solidFill>
                    <a:srgbClr val="FFFFFF"/>
                  </a:solidFill>
                  <a:latin typeface="Poppins"/>
                  <a:ea typeface="Poppins"/>
                  <a:cs typeface="Poppins"/>
                  <a:sym typeface="Poppins"/>
                </a:rPr>
                <a:t>3</a:t>
              </a:r>
            </a:p>
          </p:txBody>
        </p:sp>
      </p:grpSp>
      <p:sp>
        <p:nvSpPr>
          <p:cNvPr id="17" name="Freeform 17"/>
          <p:cNvSpPr/>
          <p:nvPr/>
        </p:nvSpPr>
        <p:spPr>
          <a:xfrm>
            <a:off x="3412019" y="2793805"/>
            <a:ext cx="11301259" cy="5184453"/>
          </a:xfrm>
          <a:custGeom>
            <a:avLst/>
            <a:gdLst/>
            <a:ahLst/>
            <a:cxnLst/>
            <a:rect l="l" t="t" r="r" b="b"/>
            <a:pathLst>
              <a:path w="11301259" h="5184453">
                <a:moveTo>
                  <a:pt x="0" y="0"/>
                </a:moveTo>
                <a:lnTo>
                  <a:pt x="11301259" y="0"/>
                </a:lnTo>
                <a:lnTo>
                  <a:pt x="11301259" y="5184453"/>
                </a:lnTo>
                <a:lnTo>
                  <a:pt x="0" y="5184453"/>
                </a:lnTo>
                <a:lnTo>
                  <a:pt x="0" y="0"/>
                </a:lnTo>
                <a:close/>
              </a:path>
            </a:pathLst>
          </a:custGeom>
          <a:blipFill>
            <a:blip r:embed="rId6"/>
            <a:stretch>
              <a:fillRect/>
            </a:stretch>
          </a:blipFill>
        </p:spPr>
      </p:sp>
      <p:sp>
        <p:nvSpPr>
          <p:cNvPr id="18" name="TextBox 18"/>
          <p:cNvSpPr txBox="1"/>
          <p:nvPr/>
        </p:nvSpPr>
        <p:spPr>
          <a:xfrm>
            <a:off x="4670415" y="640331"/>
            <a:ext cx="4392234" cy="638216"/>
          </a:xfrm>
          <a:prstGeom prst="rect">
            <a:avLst/>
          </a:prstGeom>
        </p:spPr>
        <p:txBody>
          <a:bodyPr lIns="0" tIns="0" rIns="0" bIns="0" rtlCol="0" anchor="t">
            <a:spAutoFit/>
          </a:bodyPr>
          <a:lstStyle/>
          <a:p>
            <a:pPr algn="l">
              <a:lnSpc>
                <a:spcPts val="5040"/>
              </a:lnSpc>
              <a:spcBef>
                <a:spcPct val="0"/>
              </a:spcBef>
            </a:pPr>
            <a:r>
              <a:rPr lang="en-US" sz="4200">
                <a:solidFill>
                  <a:srgbClr val="000000"/>
                </a:solidFill>
                <a:latin typeface="Muli"/>
                <a:ea typeface="Muli"/>
                <a:cs typeface="Muli"/>
                <a:sym typeface="Muli"/>
              </a:rPr>
              <a:t>Kết quả đạt được</a:t>
            </a:r>
          </a:p>
        </p:txBody>
      </p:sp>
      <p:sp>
        <p:nvSpPr>
          <p:cNvPr id="19" name="TextBox 19"/>
          <p:cNvSpPr txBox="1"/>
          <p:nvPr/>
        </p:nvSpPr>
        <p:spPr>
          <a:xfrm>
            <a:off x="3315243" y="1795862"/>
            <a:ext cx="6482361" cy="651551"/>
          </a:xfrm>
          <a:prstGeom prst="rect">
            <a:avLst/>
          </a:prstGeom>
        </p:spPr>
        <p:txBody>
          <a:bodyPr lIns="0" tIns="0" rIns="0" bIns="0" rtlCol="0" anchor="t">
            <a:spAutoFit/>
          </a:bodyPr>
          <a:lstStyle/>
          <a:p>
            <a:pPr algn="just">
              <a:lnSpc>
                <a:spcPts val="5040"/>
              </a:lnSpc>
              <a:spcBef>
                <a:spcPct val="0"/>
              </a:spcBef>
            </a:pPr>
            <a:r>
              <a:rPr lang="en-US" sz="3600" spc="234">
                <a:solidFill>
                  <a:srgbClr val="222222"/>
                </a:solidFill>
                <a:latin typeface="Poppins"/>
                <a:ea typeface="Poppins"/>
                <a:cs typeface="Poppins"/>
                <a:sym typeface="Poppins"/>
              </a:rPr>
              <a:t>Màn hình trang gia phả</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642</Words>
  <Application>Microsoft Office PowerPoint</Application>
  <PresentationFormat>Custom</PresentationFormat>
  <Paragraphs>69</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Poppins Medium</vt:lpstr>
      <vt:lpstr>Muli</vt:lpstr>
      <vt:lpstr>Poppins Bold</vt:lpstr>
      <vt:lpstr>Poppins</vt:lpstr>
      <vt:lpstr>Arial</vt:lpstr>
      <vt:lpstr>Calibri</vt:lpstr>
      <vt:lpstr>Muli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cp:lastModifiedBy>Dong Ngo</cp:lastModifiedBy>
  <cp:revision>2</cp:revision>
  <dcterms:created xsi:type="dcterms:W3CDTF">2006-08-16T00:00:00Z</dcterms:created>
  <dcterms:modified xsi:type="dcterms:W3CDTF">2024-12-21T17:32:43Z</dcterms:modified>
  <dc:identifier>DAGZ4uvYquE</dc:identifier>
</cp:coreProperties>
</file>